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9" r:id="rId9"/>
    <p:sldId id="267" r:id="rId10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-658" y="-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707163"/>
            <a:ext cx="13248497" cy="15471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47544" y="2503206"/>
            <a:ext cx="15994898" cy="65145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61557" y="2503206"/>
            <a:ext cx="14164944" cy="2639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6915"/>
              </a:lnSpc>
              <a:spcBef>
                <a:spcPts val="100"/>
              </a:spcBef>
              <a:tabLst>
                <a:tab pos="4467225" algn="l"/>
                <a:tab pos="6258560" algn="l"/>
              </a:tabLst>
            </a:pPr>
            <a:r>
              <a:rPr sz="5900" b="1" spc="-100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5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5900" b="1" spc="-2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5900" b="1" spc="-2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5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5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5900" b="1" spc="-3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5900" b="1" spc="-2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100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5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5900" b="1" spc="-2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5900" b="1" spc="-2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5900" b="1" spc="-2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27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endParaRPr sz="5900">
              <a:latin typeface="Tahoma"/>
              <a:cs typeface="Tahoma"/>
            </a:endParaRPr>
          </a:p>
          <a:p>
            <a:pPr marL="12700" marR="5080" algn="ctr">
              <a:lnSpc>
                <a:spcPts val="6750"/>
              </a:lnSpc>
              <a:spcBef>
                <a:spcPts val="265"/>
              </a:spcBef>
              <a:tabLst>
                <a:tab pos="4832350" algn="l"/>
                <a:tab pos="6759575" algn="l"/>
                <a:tab pos="11356340" algn="l"/>
              </a:tabLst>
            </a:pP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9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5900" b="1" spc="-2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9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5900" b="1" spc="-2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27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G</a:t>
            </a:r>
            <a:r>
              <a:rPr sz="5900" b="1" spc="-2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5900" b="1" spc="-2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60" dirty="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sz="5900" b="1" spc="-2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48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5900" b="1" spc="-2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50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5900" b="1" spc="10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5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80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5900" b="1" spc="-2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50" dirty="0">
                <a:solidFill>
                  <a:srgbClr val="FFFFFF"/>
                </a:solidFill>
                <a:latin typeface="Tahoma"/>
                <a:cs typeface="Tahoma"/>
              </a:rPr>
              <a:t>D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5900" b="1" spc="-2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8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5900" b="1" spc="-2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114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5900" b="1" spc="-2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5900" b="1" spc="-50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endParaRPr sz="59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43600" y="5819659"/>
            <a:ext cx="7162800" cy="1457441"/>
          </a:xfrm>
          <a:prstGeom prst="rect">
            <a:avLst/>
          </a:prstGeom>
        </p:spPr>
        <p:txBody>
          <a:bodyPr vert="horz" wrap="square" lIns="0" tIns="11430" rIns="0" bIns="0" rtlCol="0">
            <a:noAutofit/>
          </a:bodyPr>
          <a:lstStyle/>
          <a:p>
            <a:pPr marL="638175" marR="630555" indent="-635" algn="ctr">
              <a:lnSpc>
                <a:spcPct val="118200"/>
              </a:lnSpc>
              <a:spcBef>
                <a:spcPts val="90"/>
              </a:spcBef>
              <a:tabLst>
                <a:tab pos="1985010" algn="l"/>
                <a:tab pos="2424430" algn="l"/>
              </a:tabLst>
            </a:pPr>
            <a:r>
              <a:rPr lang="en-US" sz="2800" spc="110" dirty="0" smtClean="0">
                <a:solidFill>
                  <a:srgbClr val="FFFFFF"/>
                </a:solidFill>
                <a:latin typeface="Verdana"/>
                <a:cs typeface="Verdana"/>
              </a:rPr>
              <a:t>SAYED MOHAMMED OWAIS</a:t>
            </a:r>
          </a:p>
          <a:p>
            <a:pPr marL="638175" marR="630555" indent="-635" algn="ctr">
              <a:lnSpc>
                <a:spcPct val="118200"/>
              </a:lnSpc>
              <a:spcBef>
                <a:spcPts val="90"/>
              </a:spcBef>
              <a:tabLst>
                <a:tab pos="1985010" algn="l"/>
                <a:tab pos="2424430" algn="l"/>
              </a:tabLst>
            </a:pPr>
            <a:r>
              <a:rPr lang="en-US" sz="2800" spc="110" smtClean="0">
                <a:solidFill>
                  <a:srgbClr val="FFFFFF"/>
                </a:solidFill>
                <a:latin typeface="Verdana"/>
                <a:cs typeface="Verdana"/>
              </a:rPr>
              <a:t>&amp;</a:t>
            </a:r>
          </a:p>
          <a:p>
            <a:pPr marL="638175" marR="630555" indent="-635" algn="ctr">
              <a:lnSpc>
                <a:spcPct val="118200"/>
              </a:lnSpc>
              <a:spcBef>
                <a:spcPts val="90"/>
              </a:spcBef>
              <a:tabLst>
                <a:tab pos="1985010" algn="l"/>
                <a:tab pos="2424430" algn="l"/>
              </a:tabLst>
            </a:pPr>
            <a:r>
              <a:rPr lang="en-US" sz="2800" spc="110" smtClean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lang="en-US" sz="2800" spc="110" dirty="0" smtClean="0">
                <a:solidFill>
                  <a:srgbClr val="FFFFFF"/>
                </a:solidFill>
                <a:latin typeface="Verdana"/>
                <a:cs typeface="Verdana"/>
              </a:rPr>
              <a:t>SIDDIQUE </a:t>
            </a:r>
            <a:r>
              <a:rPr lang="en-US" sz="2800" spc="110" dirty="0" smtClean="0">
                <a:solidFill>
                  <a:srgbClr val="FFFFFF"/>
                </a:solidFill>
                <a:latin typeface="Verdana"/>
                <a:cs typeface="Verdana"/>
              </a:rPr>
              <a:t>MOHAMMED AMIR</a:t>
            </a:r>
          </a:p>
          <a:p>
            <a:pPr marL="638175" marR="630555" indent="-635" algn="ctr">
              <a:lnSpc>
                <a:spcPct val="118200"/>
              </a:lnSpc>
              <a:spcBef>
                <a:spcPts val="90"/>
              </a:spcBef>
              <a:tabLst>
                <a:tab pos="1985010" algn="l"/>
                <a:tab pos="2424430" algn="l"/>
              </a:tabLst>
            </a:pPr>
            <a:endParaRPr sz="2800" dirty="0">
              <a:latin typeface="Verdana"/>
              <a:cs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2390214"/>
              <a:ext cx="18288000" cy="7896859"/>
            </a:xfrm>
            <a:custGeom>
              <a:avLst/>
              <a:gdLst/>
              <a:ahLst/>
              <a:cxnLst/>
              <a:rect l="l" t="t" r="r" b="b"/>
              <a:pathLst>
                <a:path w="18288000" h="7896859">
                  <a:moveTo>
                    <a:pt x="18287998" y="7896784"/>
                  </a:moveTo>
                  <a:lnTo>
                    <a:pt x="0" y="7896784"/>
                  </a:lnTo>
                  <a:lnTo>
                    <a:pt x="0" y="0"/>
                  </a:lnTo>
                  <a:lnTo>
                    <a:pt x="18287998" y="0"/>
                  </a:lnTo>
                  <a:lnTo>
                    <a:pt x="18287998" y="7896784"/>
                  </a:lnTo>
                  <a:close/>
                </a:path>
              </a:pathLst>
            </a:custGeom>
            <a:solidFill>
              <a:srgbClr val="000000">
                <a:alpha val="6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777921" y="3179471"/>
            <a:ext cx="4413250" cy="2614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1916430">
              <a:lnSpc>
                <a:spcPct val="122700"/>
              </a:lnSpc>
              <a:spcBef>
                <a:spcPts val="90"/>
              </a:spcBef>
            </a:pPr>
            <a:r>
              <a:rPr sz="2750" spc="100" dirty="0">
                <a:solidFill>
                  <a:srgbClr val="FFFFFF"/>
                </a:solidFill>
                <a:latin typeface="Verdana"/>
                <a:cs typeface="Verdana"/>
              </a:rPr>
              <a:t>Introduction </a:t>
            </a:r>
            <a:r>
              <a:rPr sz="2750" spc="80" dirty="0">
                <a:solidFill>
                  <a:srgbClr val="FFFFFF"/>
                </a:solidFill>
                <a:latin typeface="Verdana"/>
                <a:cs typeface="Verdana"/>
              </a:rPr>
              <a:t>Objective </a:t>
            </a:r>
            <a:endParaRPr sz="2750" dirty="0">
              <a:latin typeface="Verdana"/>
              <a:cs typeface="Verdana"/>
            </a:endParaRPr>
          </a:p>
          <a:p>
            <a:pPr marL="12700" marR="5080">
              <a:lnSpc>
                <a:spcPct val="122700"/>
              </a:lnSpc>
              <a:spcBef>
                <a:spcPts val="5"/>
              </a:spcBef>
            </a:pPr>
            <a:r>
              <a:rPr sz="2750" spc="135" dirty="0">
                <a:solidFill>
                  <a:srgbClr val="FFFFFF"/>
                </a:solidFill>
                <a:latin typeface="Verdana"/>
                <a:cs typeface="Verdana"/>
              </a:rPr>
              <a:t>Proposed</a:t>
            </a:r>
            <a:r>
              <a:rPr sz="275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50" spc="135" dirty="0">
                <a:solidFill>
                  <a:srgbClr val="FFFFFF"/>
                </a:solidFill>
                <a:latin typeface="Verdana"/>
                <a:cs typeface="Verdana"/>
              </a:rPr>
              <a:t>methodology </a:t>
            </a:r>
            <a:r>
              <a:rPr sz="2750" spc="80" dirty="0" smtClean="0">
                <a:solidFill>
                  <a:srgbClr val="FFFFFF"/>
                </a:solidFill>
                <a:latin typeface="Verdana"/>
                <a:cs typeface="Verdana"/>
              </a:rPr>
              <a:t>Result</a:t>
            </a:r>
            <a:r>
              <a:rPr lang="en-US" sz="2750" spc="80" dirty="0" smtClean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2750" dirty="0">
              <a:latin typeface="Verdana"/>
              <a:cs typeface="Verdana"/>
            </a:endParaRPr>
          </a:p>
          <a:p>
            <a:pPr marL="12700" marR="887094">
              <a:lnSpc>
                <a:spcPct val="122700"/>
              </a:lnSpc>
            </a:pPr>
            <a:r>
              <a:rPr lang="en-US" sz="2750" spc="80" dirty="0" smtClean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750" spc="80" dirty="0" smtClean="0">
                <a:solidFill>
                  <a:srgbClr val="FFFFFF"/>
                </a:solidFill>
                <a:latin typeface="Verdana"/>
                <a:cs typeface="Verdana"/>
              </a:rPr>
              <a:t>roje</a:t>
            </a:r>
            <a:r>
              <a:rPr lang="en-US" sz="2750" spc="80" dirty="0" smtClean="0">
                <a:solidFill>
                  <a:srgbClr val="FFFFFF"/>
                </a:solidFill>
                <a:latin typeface="Verdana"/>
                <a:cs typeface="Verdana"/>
              </a:rPr>
              <a:t>ct </a:t>
            </a:r>
            <a:r>
              <a:rPr sz="2750" spc="120" dirty="0" smtClean="0">
                <a:solidFill>
                  <a:srgbClr val="FFFFFF"/>
                </a:solidFill>
                <a:latin typeface="Verdana"/>
                <a:cs typeface="Verdana"/>
              </a:rPr>
              <a:t>Conclusion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3194432"/>
            <a:ext cx="628332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i="1" spc="-550" dirty="0">
                <a:solidFill>
                  <a:srgbClr val="FFFFFF"/>
                </a:solidFill>
                <a:latin typeface="Palatino Linotype"/>
                <a:cs typeface="Palatino Linotype"/>
              </a:rPr>
              <a:t>Discussion</a:t>
            </a:r>
            <a:r>
              <a:rPr sz="8000" i="1" spc="-32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8000" i="1" spc="-605" dirty="0">
                <a:solidFill>
                  <a:srgbClr val="FFFFFF"/>
                </a:solidFill>
                <a:latin typeface="Palatino Linotype"/>
                <a:cs typeface="Palatino Linotype"/>
              </a:rPr>
              <a:t>Today</a:t>
            </a:r>
            <a:endParaRPr sz="8000">
              <a:latin typeface="Palatino Linotype"/>
              <a:cs typeface="Palatino Linotyp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16000" y="4833051"/>
            <a:ext cx="704405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195" dirty="0">
                <a:solidFill>
                  <a:srgbClr val="FFFFFF"/>
                </a:solidFill>
                <a:latin typeface="Tahoma"/>
                <a:cs typeface="Tahoma"/>
              </a:rPr>
              <a:t>THINGS</a:t>
            </a:r>
            <a:r>
              <a:rPr sz="3400" b="1" spc="4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00" b="1" spc="310" dirty="0">
                <a:solidFill>
                  <a:srgbClr val="FFFFFF"/>
                </a:solidFill>
                <a:latin typeface="Tahoma"/>
                <a:cs typeface="Tahoma"/>
              </a:rPr>
              <a:t>WE'</a:t>
            </a:r>
            <a:r>
              <a:rPr sz="3400" b="1" spc="-6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00" b="1" spc="105" dirty="0">
                <a:solidFill>
                  <a:srgbClr val="FFFFFF"/>
                </a:solidFill>
                <a:latin typeface="Tahoma"/>
                <a:cs typeface="Tahoma"/>
              </a:rPr>
              <a:t>LL</a:t>
            </a:r>
            <a:r>
              <a:rPr sz="3400" b="1" spc="4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00" b="1" spc="340" dirty="0">
                <a:solidFill>
                  <a:srgbClr val="FFFFFF"/>
                </a:solidFill>
                <a:latin typeface="Tahoma"/>
                <a:cs typeface="Tahoma"/>
              </a:rPr>
              <a:t>TALK</a:t>
            </a:r>
            <a:r>
              <a:rPr sz="3400" b="1" spc="48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400" b="1" spc="345" dirty="0">
                <a:solidFill>
                  <a:srgbClr val="FFFFFF"/>
                </a:solidFill>
                <a:latin typeface="Tahoma"/>
                <a:cs typeface="Tahoma"/>
              </a:rPr>
              <a:t>ABOUT</a:t>
            </a:r>
            <a:endParaRPr sz="3400">
              <a:latin typeface="Tahoma"/>
              <a:cs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8287999" cy="240855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47980" y="4638276"/>
            <a:ext cx="15992475" cy="33972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-635" algn="ctr">
              <a:lnSpc>
                <a:spcPct val="120900"/>
              </a:lnSpc>
              <a:spcBef>
                <a:spcPts val="90"/>
              </a:spcBef>
            </a:pPr>
            <a:r>
              <a:rPr sz="3050" spc="80" dirty="0">
                <a:latin typeface="Verdana"/>
                <a:cs typeface="Verdana"/>
              </a:rPr>
              <a:t>Droughts</a:t>
            </a:r>
            <a:r>
              <a:rPr sz="2950" spc="80" dirty="0">
                <a:latin typeface="Arial"/>
                <a:cs typeface="Arial"/>
              </a:rPr>
              <a:t>,</a:t>
            </a:r>
            <a:r>
              <a:rPr sz="2950" spc="330" dirty="0">
                <a:latin typeface="Arial"/>
                <a:cs typeface="Arial"/>
              </a:rPr>
              <a:t> </a:t>
            </a:r>
            <a:r>
              <a:rPr sz="3050" dirty="0">
                <a:latin typeface="Verdana"/>
                <a:cs typeface="Verdana"/>
              </a:rPr>
              <a:t>fires</a:t>
            </a:r>
            <a:r>
              <a:rPr sz="2950" dirty="0">
                <a:latin typeface="Arial"/>
                <a:cs typeface="Arial"/>
              </a:rPr>
              <a:t>,</a:t>
            </a:r>
            <a:r>
              <a:rPr sz="2950" spc="330" dirty="0">
                <a:latin typeface="Arial"/>
                <a:cs typeface="Arial"/>
              </a:rPr>
              <a:t> </a:t>
            </a:r>
            <a:r>
              <a:rPr sz="3050" dirty="0">
                <a:latin typeface="Verdana"/>
                <a:cs typeface="Verdana"/>
              </a:rPr>
              <a:t>storms</a:t>
            </a:r>
            <a:r>
              <a:rPr sz="2950" dirty="0">
                <a:latin typeface="Arial"/>
                <a:cs typeface="Arial"/>
              </a:rPr>
              <a:t>,</a:t>
            </a:r>
            <a:r>
              <a:rPr sz="2950" spc="330" dirty="0">
                <a:latin typeface="Arial"/>
                <a:cs typeface="Arial"/>
              </a:rPr>
              <a:t> </a:t>
            </a:r>
            <a:r>
              <a:rPr sz="3050" spc="155" dirty="0">
                <a:latin typeface="Verdana"/>
                <a:cs typeface="Verdana"/>
              </a:rPr>
              <a:t>and</a:t>
            </a:r>
            <a:r>
              <a:rPr sz="3050" spc="70" dirty="0">
                <a:latin typeface="Verdana"/>
                <a:cs typeface="Verdana"/>
              </a:rPr>
              <a:t> </a:t>
            </a:r>
            <a:r>
              <a:rPr sz="3050" spc="105" dirty="0">
                <a:latin typeface="Verdana"/>
                <a:cs typeface="Verdana"/>
              </a:rPr>
              <a:t>floods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have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spc="200" dirty="0">
                <a:latin typeface="Verdana"/>
                <a:cs typeface="Verdana"/>
              </a:rPr>
              <a:t>become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spc="50" dirty="0">
                <a:latin typeface="Verdana"/>
                <a:cs typeface="Verdana"/>
              </a:rPr>
              <a:t>vigorous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spc="155" dirty="0">
                <a:latin typeface="Verdana"/>
                <a:cs typeface="Verdana"/>
              </a:rPr>
              <a:t>and</a:t>
            </a:r>
            <a:r>
              <a:rPr sz="3050" spc="75" dirty="0">
                <a:latin typeface="Verdana"/>
                <a:cs typeface="Verdana"/>
              </a:rPr>
              <a:t> </a:t>
            </a:r>
            <a:r>
              <a:rPr sz="3050" spc="100" dirty="0">
                <a:latin typeface="Verdana"/>
                <a:cs typeface="Verdana"/>
              </a:rPr>
              <a:t>more </a:t>
            </a:r>
            <a:r>
              <a:rPr sz="3050" spc="120" dirty="0">
                <a:latin typeface="Verdana"/>
                <a:cs typeface="Verdana"/>
              </a:rPr>
              <a:t>periodical</a:t>
            </a:r>
            <a:r>
              <a:rPr sz="2950" spc="120" dirty="0">
                <a:latin typeface="Arial"/>
                <a:cs typeface="Arial"/>
              </a:rPr>
              <a:t>,</a:t>
            </a:r>
            <a:r>
              <a:rPr sz="2950" spc="315" dirty="0">
                <a:latin typeface="Arial"/>
                <a:cs typeface="Arial"/>
              </a:rPr>
              <a:t> </a:t>
            </a:r>
            <a:r>
              <a:rPr sz="3050" spc="80" dirty="0">
                <a:latin typeface="Verdana"/>
                <a:cs typeface="Verdana"/>
              </a:rPr>
              <a:t>these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80" dirty="0">
                <a:latin typeface="Verdana"/>
                <a:cs typeface="Verdana"/>
              </a:rPr>
              <a:t>repercussions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50" dirty="0">
                <a:latin typeface="Verdana"/>
                <a:cs typeface="Verdana"/>
              </a:rPr>
              <a:t>of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145" dirty="0">
                <a:latin typeface="Verdana"/>
                <a:cs typeface="Verdana"/>
              </a:rPr>
              <a:t>climate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50" dirty="0">
                <a:latin typeface="Verdana"/>
                <a:cs typeface="Verdana"/>
              </a:rPr>
              <a:t>variability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have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190" dirty="0">
                <a:latin typeface="Verdana"/>
                <a:cs typeface="Verdana"/>
              </a:rPr>
              <a:t>become </a:t>
            </a:r>
            <a:r>
              <a:rPr sz="3050" dirty="0">
                <a:latin typeface="Verdana"/>
                <a:cs typeface="Verdana"/>
              </a:rPr>
              <a:t>progressively</a:t>
            </a:r>
            <a:r>
              <a:rPr sz="3050" spc="130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visible</a:t>
            </a:r>
            <a:r>
              <a:rPr sz="2950" dirty="0">
                <a:latin typeface="Arial"/>
                <a:cs typeface="Arial"/>
              </a:rPr>
              <a:t>.</a:t>
            </a:r>
            <a:r>
              <a:rPr sz="2950" spc="385" dirty="0">
                <a:latin typeface="Arial"/>
                <a:cs typeface="Arial"/>
              </a:rPr>
              <a:t> </a:t>
            </a:r>
            <a:r>
              <a:rPr sz="3050" spc="60" dirty="0">
                <a:latin typeface="Verdana"/>
                <a:cs typeface="Verdana"/>
              </a:rPr>
              <a:t>The</a:t>
            </a:r>
            <a:r>
              <a:rPr sz="3050" spc="130" dirty="0">
                <a:latin typeface="Verdana"/>
                <a:cs typeface="Verdana"/>
              </a:rPr>
              <a:t> </a:t>
            </a:r>
            <a:r>
              <a:rPr sz="3050" spc="145" dirty="0">
                <a:latin typeface="Verdana"/>
                <a:cs typeface="Verdana"/>
              </a:rPr>
              <a:t>global</a:t>
            </a:r>
            <a:r>
              <a:rPr sz="3050" spc="125" dirty="0">
                <a:latin typeface="Verdana"/>
                <a:cs typeface="Verdana"/>
              </a:rPr>
              <a:t> </a:t>
            </a:r>
            <a:r>
              <a:rPr sz="3050" spc="80" dirty="0">
                <a:latin typeface="Verdana"/>
                <a:cs typeface="Verdana"/>
              </a:rPr>
              <a:t>ecosystem</a:t>
            </a:r>
            <a:r>
              <a:rPr sz="3050" spc="13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is</a:t>
            </a:r>
            <a:r>
              <a:rPr sz="3050" spc="125" dirty="0">
                <a:latin typeface="Verdana"/>
                <a:cs typeface="Verdana"/>
              </a:rPr>
              <a:t> </a:t>
            </a:r>
            <a:r>
              <a:rPr sz="3050" spc="135" dirty="0">
                <a:latin typeface="Verdana"/>
                <a:cs typeface="Verdana"/>
              </a:rPr>
              <a:t>changing</a:t>
            </a:r>
            <a:r>
              <a:rPr sz="2950" spc="135" dirty="0">
                <a:latin typeface="Arial"/>
                <a:cs typeface="Arial"/>
              </a:rPr>
              <a:t>,</a:t>
            </a:r>
            <a:r>
              <a:rPr sz="2950" spc="390" dirty="0">
                <a:latin typeface="Arial"/>
                <a:cs typeface="Arial"/>
              </a:rPr>
              <a:t> </a:t>
            </a:r>
            <a:r>
              <a:rPr sz="3050" spc="175" dirty="0">
                <a:latin typeface="Verdana"/>
                <a:cs typeface="Verdana"/>
              </a:rPr>
              <a:t>including</a:t>
            </a:r>
            <a:r>
              <a:rPr sz="3050" spc="125" dirty="0">
                <a:latin typeface="Verdana"/>
                <a:cs typeface="Verdana"/>
              </a:rPr>
              <a:t> </a:t>
            </a:r>
            <a:r>
              <a:rPr sz="3050" spc="90" dirty="0">
                <a:latin typeface="Verdana"/>
                <a:cs typeface="Verdana"/>
              </a:rPr>
              <a:t>the </a:t>
            </a:r>
            <a:r>
              <a:rPr sz="3050" spc="114" dirty="0">
                <a:latin typeface="Verdana"/>
                <a:cs typeface="Verdana"/>
              </a:rPr>
              <a:t>environmental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55" dirty="0">
                <a:latin typeface="Verdana"/>
                <a:cs typeface="Verdana"/>
              </a:rPr>
              <a:t>resources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spc="155" dirty="0">
                <a:latin typeface="Verdana"/>
                <a:cs typeface="Verdana"/>
              </a:rPr>
              <a:t>and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110" dirty="0">
                <a:latin typeface="Verdana"/>
                <a:cs typeface="Verdana"/>
              </a:rPr>
              <a:t>cultivation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spc="135" dirty="0">
                <a:latin typeface="Verdana"/>
                <a:cs typeface="Verdana"/>
              </a:rPr>
              <a:t>on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200" dirty="0">
                <a:latin typeface="Verdana"/>
                <a:cs typeface="Verdana"/>
              </a:rPr>
              <a:t>which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spc="145" dirty="0">
                <a:latin typeface="Verdana"/>
                <a:cs typeface="Verdana"/>
              </a:rPr>
              <a:t>we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are</a:t>
            </a:r>
            <a:r>
              <a:rPr sz="3050" spc="6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heavily</a:t>
            </a:r>
            <a:r>
              <a:rPr sz="3050" spc="60" dirty="0">
                <a:latin typeface="Verdana"/>
                <a:cs typeface="Verdana"/>
              </a:rPr>
              <a:t> </a:t>
            </a:r>
            <a:r>
              <a:rPr sz="3050" spc="150" dirty="0">
                <a:latin typeface="Verdana"/>
                <a:cs typeface="Verdana"/>
              </a:rPr>
              <a:t>dependent</a:t>
            </a:r>
            <a:r>
              <a:rPr sz="2950" spc="150" dirty="0">
                <a:latin typeface="Arial"/>
                <a:cs typeface="Arial"/>
              </a:rPr>
              <a:t>.</a:t>
            </a:r>
            <a:endParaRPr sz="2950">
              <a:latin typeface="Arial"/>
              <a:cs typeface="Arial"/>
            </a:endParaRPr>
          </a:p>
          <a:p>
            <a:pPr marL="284480" marR="276860" algn="ctr">
              <a:lnSpc>
                <a:spcPct val="120900"/>
              </a:lnSpc>
            </a:pPr>
            <a:r>
              <a:rPr sz="3050" spc="175" dirty="0">
                <a:latin typeface="Verdana"/>
                <a:cs typeface="Verdana"/>
              </a:rPr>
              <a:t>Hence</a:t>
            </a:r>
            <a:r>
              <a:rPr sz="3050" spc="40" dirty="0">
                <a:latin typeface="Verdana"/>
                <a:cs typeface="Verdana"/>
              </a:rPr>
              <a:t> </a:t>
            </a:r>
            <a:r>
              <a:rPr sz="3050" spc="145" dirty="0">
                <a:latin typeface="Verdana"/>
                <a:cs typeface="Verdana"/>
              </a:rPr>
              <a:t>climate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55" dirty="0">
                <a:latin typeface="Verdana"/>
                <a:cs typeface="Verdana"/>
              </a:rPr>
              <a:t>change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has</a:t>
            </a:r>
            <a:r>
              <a:rPr sz="3050" spc="40" dirty="0">
                <a:latin typeface="Verdana"/>
                <a:cs typeface="Verdana"/>
              </a:rPr>
              <a:t> </a:t>
            </a:r>
            <a:r>
              <a:rPr sz="3050" spc="200" dirty="0">
                <a:latin typeface="Verdana"/>
                <a:cs typeface="Verdana"/>
              </a:rPr>
              <a:t>become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30" dirty="0">
                <a:latin typeface="Verdana"/>
                <a:cs typeface="Verdana"/>
              </a:rPr>
              <a:t>one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50" dirty="0">
                <a:latin typeface="Verdana"/>
                <a:cs typeface="Verdana"/>
              </a:rPr>
              <a:t>of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14" dirty="0">
                <a:latin typeface="Verdana"/>
                <a:cs typeface="Verdana"/>
              </a:rPr>
              <a:t>the</a:t>
            </a:r>
            <a:r>
              <a:rPr sz="3050" spc="40" dirty="0">
                <a:latin typeface="Verdana"/>
                <a:cs typeface="Verdana"/>
              </a:rPr>
              <a:t> </a:t>
            </a:r>
            <a:r>
              <a:rPr sz="3050" spc="114" dirty="0">
                <a:latin typeface="Verdana"/>
                <a:cs typeface="Verdana"/>
              </a:rPr>
              <a:t>most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60" dirty="0">
                <a:latin typeface="Verdana"/>
                <a:cs typeface="Verdana"/>
              </a:rPr>
              <a:t>prominent</a:t>
            </a:r>
            <a:r>
              <a:rPr sz="3050" spc="45" dirty="0">
                <a:latin typeface="Verdana"/>
                <a:cs typeface="Verdana"/>
              </a:rPr>
              <a:t> </a:t>
            </a:r>
            <a:r>
              <a:rPr sz="3050" spc="114" dirty="0">
                <a:latin typeface="Verdana"/>
                <a:cs typeface="Verdana"/>
              </a:rPr>
              <a:t>challenges </a:t>
            </a:r>
            <a:r>
              <a:rPr sz="3050" spc="135" dirty="0">
                <a:latin typeface="Verdana"/>
                <a:cs typeface="Verdana"/>
              </a:rPr>
              <a:t>faced</a:t>
            </a:r>
            <a:r>
              <a:rPr sz="3050" spc="50" dirty="0">
                <a:latin typeface="Verdana"/>
                <a:cs typeface="Verdana"/>
              </a:rPr>
              <a:t> </a:t>
            </a:r>
            <a:r>
              <a:rPr sz="3050" dirty="0">
                <a:latin typeface="Verdana"/>
                <a:cs typeface="Verdana"/>
              </a:rPr>
              <a:t>by</a:t>
            </a:r>
            <a:r>
              <a:rPr sz="3050" spc="55" dirty="0">
                <a:latin typeface="Verdana"/>
                <a:cs typeface="Verdana"/>
              </a:rPr>
              <a:t> </a:t>
            </a:r>
            <a:r>
              <a:rPr sz="3050" spc="90" dirty="0">
                <a:latin typeface="Verdana"/>
                <a:cs typeface="Verdana"/>
              </a:rPr>
              <a:t>humanity</a:t>
            </a:r>
            <a:r>
              <a:rPr sz="2950" spc="90" dirty="0">
                <a:latin typeface="Arial"/>
                <a:cs typeface="Arial"/>
              </a:rPr>
              <a:t>.</a:t>
            </a:r>
            <a:endParaRPr sz="295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073649" y="2694275"/>
            <a:ext cx="813371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b="1" spc="-125" dirty="0">
                <a:latin typeface="Tahoma"/>
                <a:cs typeface="Tahoma"/>
              </a:rPr>
              <a:t>INTRODUCTION</a:t>
            </a:r>
            <a:endParaRPr sz="8000">
              <a:latin typeface="Tahoma"/>
              <a:cs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61516" y="2885577"/>
            <a:ext cx="123825" cy="1238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01059" rIns="0" bIns="0" rtlCol="0">
            <a:spAutoFit/>
          </a:bodyPr>
          <a:lstStyle/>
          <a:p>
            <a:pPr marL="5322570" marR="5080">
              <a:lnSpc>
                <a:spcPct val="125000"/>
              </a:lnSpc>
              <a:spcBef>
                <a:spcPts val="100"/>
              </a:spcBef>
              <a:tabLst>
                <a:tab pos="5819140" algn="l"/>
                <a:tab pos="5874385" algn="l"/>
                <a:tab pos="6443980" algn="l"/>
                <a:tab pos="6572884" algn="l"/>
                <a:tab pos="7519034" algn="l"/>
                <a:tab pos="7713980" algn="l"/>
                <a:tab pos="8668385" algn="l"/>
                <a:tab pos="9128760" algn="l"/>
                <a:tab pos="9493885" algn="l"/>
                <a:tab pos="10723245" algn="l"/>
                <a:tab pos="10946765" algn="l"/>
                <a:tab pos="11534140" algn="l"/>
                <a:tab pos="12034520" algn="l"/>
                <a:tab pos="12170410" algn="l"/>
                <a:tab pos="12771755" algn="l"/>
                <a:tab pos="12891770" algn="l"/>
                <a:tab pos="13244830" algn="l"/>
                <a:tab pos="13422630" algn="l"/>
                <a:tab pos="14105255" algn="l"/>
                <a:tab pos="14378305" algn="l"/>
                <a:tab pos="14618969" algn="l"/>
                <a:tab pos="14909800" algn="l"/>
                <a:tab pos="15166340" algn="l"/>
              </a:tabLst>
            </a:pPr>
            <a:r>
              <a:rPr sz="2800" spc="400" dirty="0">
                <a:latin typeface="Calibri"/>
                <a:cs typeface="Calibri"/>
              </a:rPr>
              <a:t>Given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70" dirty="0">
                <a:latin typeface="Calibri"/>
                <a:cs typeface="Calibri"/>
              </a:rPr>
              <a:t>that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climate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520" dirty="0">
                <a:latin typeface="Calibri"/>
                <a:cs typeface="Calibri"/>
              </a:rPr>
              <a:t>change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has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505" dirty="0">
                <a:latin typeface="Calibri"/>
                <a:cs typeface="Calibri"/>
              </a:rPr>
              <a:t>become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one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285" dirty="0">
                <a:latin typeface="Calibri"/>
                <a:cs typeface="Calibri"/>
              </a:rPr>
              <a:t>of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85" dirty="0">
                <a:latin typeface="Calibri"/>
                <a:cs typeface="Calibri"/>
              </a:rPr>
              <a:t>the </a:t>
            </a:r>
            <a:r>
              <a:rPr sz="2800" spc="450" dirty="0">
                <a:latin typeface="Calibri"/>
                <a:cs typeface="Calibri"/>
              </a:rPr>
              <a:t>most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40" dirty="0">
                <a:latin typeface="Calibri"/>
                <a:cs typeface="Calibri"/>
              </a:rPr>
              <a:t>prominent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50" dirty="0">
                <a:latin typeface="Calibri"/>
                <a:cs typeface="Calibri"/>
              </a:rPr>
              <a:t>challenges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faced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09" dirty="0">
                <a:latin typeface="Calibri"/>
                <a:cs typeface="Calibri"/>
              </a:rPr>
              <a:t>by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humanity,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40" dirty="0">
                <a:latin typeface="Calibri"/>
                <a:cs typeface="Calibri"/>
              </a:rPr>
              <a:t>we, </a:t>
            </a:r>
            <a:r>
              <a:rPr sz="2800" spc="380" dirty="0">
                <a:latin typeface="Calibri"/>
                <a:cs typeface="Calibri"/>
              </a:rPr>
              <a:t>as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80" dirty="0">
                <a:latin typeface="Calibri"/>
                <a:cs typeface="Calibri"/>
              </a:rPr>
              <a:t>machine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learning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95" dirty="0">
                <a:latin typeface="Calibri"/>
                <a:cs typeface="Calibri"/>
              </a:rPr>
              <a:t>enthusiasts,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aim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05" dirty="0">
                <a:latin typeface="Calibri"/>
                <a:cs typeface="Calibri"/>
              </a:rPr>
              <a:t>to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70" dirty="0">
                <a:latin typeface="Calibri"/>
                <a:cs typeface="Calibri"/>
              </a:rPr>
              <a:t>play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60" dirty="0">
                <a:latin typeface="Calibri"/>
                <a:cs typeface="Calibri"/>
              </a:rPr>
              <a:t>our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60" dirty="0">
                <a:latin typeface="Calibri"/>
                <a:cs typeface="Calibri"/>
              </a:rPr>
              <a:t>part </a:t>
            </a:r>
            <a:r>
              <a:rPr sz="2800" spc="315" dirty="0">
                <a:latin typeface="Calibri"/>
                <a:cs typeface="Calibri"/>
              </a:rPr>
              <a:t>in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170" dirty="0">
                <a:latin typeface="Calibri"/>
                <a:cs typeface="Calibri"/>
              </a:rPr>
              <a:t>it.</a:t>
            </a:r>
            <a:endParaRPr sz="2800">
              <a:latin typeface="Calibri"/>
              <a:cs typeface="Calibri"/>
            </a:endParaRPr>
          </a:p>
          <a:p>
            <a:pPr marL="5322570" marR="205740">
              <a:lnSpc>
                <a:spcPct val="125000"/>
              </a:lnSpc>
              <a:tabLst>
                <a:tab pos="6177915" algn="l"/>
                <a:tab pos="6932930" algn="l"/>
                <a:tab pos="7801609" algn="l"/>
                <a:tab pos="7856220" algn="l"/>
                <a:tab pos="8836025" algn="l"/>
                <a:tab pos="9275445" algn="l"/>
                <a:tab pos="9806305" algn="l"/>
                <a:tab pos="10226675" algn="l"/>
                <a:tab pos="10834370" algn="l"/>
                <a:tab pos="12123420" algn="l"/>
                <a:tab pos="12231370" algn="l"/>
                <a:tab pos="12745085" algn="l"/>
                <a:tab pos="13013690" algn="l"/>
                <a:tab pos="13527405" algn="l"/>
                <a:tab pos="14888210" algn="l"/>
              </a:tabLst>
            </a:pPr>
            <a:r>
              <a:rPr sz="2800" spc="405" dirty="0">
                <a:latin typeface="Calibri"/>
                <a:cs typeface="Calibri"/>
              </a:rPr>
              <a:t>Our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primary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15" dirty="0">
                <a:latin typeface="Calibri"/>
                <a:cs typeface="Calibri"/>
              </a:rPr>
              <a:t>goal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290" dirty="0">
                <a:latin typeface="Calibri"/>
                <a:cs typeface="Calibri"/>
              </a:rPr>
              <a:t>is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05" dirty="0">
                <a:latin typeface="Calibri"/>
                <a:cs typeface="Calibri"/>
              </a:rPr>
              <a:t>to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45" dirty="0">
                <a:latin typeface="Calibri"/>
                <a:cs typeface="Calibri"/>
              </a:rPr>
              <a:t>understand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85" dirty="0">
                <a:latin typeface="Calibri"/>
                <a:cs typeface="Calibri"/>
              </a:rPr>
              <a:t>the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520" dirty="0">
                <a:latin typeface="Calibri"/>
                <a:cs typeface="Calibri"/>
              </a:rPr>
              <a:t>changing </a:t>
            </a:r>
            <a:r>
              <a:rPr sz="2800" spc="415" dirty="0">
                <a:latin typeface="Calibri"/>
                <a:cs typeface="Calibri"/>
              </a:rPr>
              <a:t>climate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34" dirty="0">
                <a:latin typeface="Calibri"/>
                <a:cs typeface="Calibri"/>
              </a:rPr>
              <a:t>and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45" dirty="0">
                <a:latin typeface="Calibri"/>
                <a:cs typeface="Calibri"/>
              </a:rPr>
              <a:t>understand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00" dirty="0">
                <a:latin typeface="Calibri"/>
                <a:cs typeface="Calibri"/>
              </a:rPr>
              <a:t>its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80" dirty="0">
                <a:latin typeface="Calibri"/>
                <a:cs typeface="Calibri"/>
              </a:rPr>
              <a:t>effect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95" dirty="0">
                <a:latin typeface="Calibri"/>
                <a:cs typeface="Calibri"/>
              </a:rPr>
              <a:t>on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85" dirty="0">
                <a:latin typeface="Calibri"/>
                <a:cs typeface="Calibri"/>
              </a:rPr>
              <a:t>the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global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70" dirty="0">
                <a:latin typeface="Calibri"/>
                <a:cs typeface="Calibri"/>
              </a:rPr>
              <a:t>food </a:t>
            </a:r>
            <a:r>
              <a:rPr sz="2800" spc="390" dirty="0">
                <a:latin typeface="Calibri"/>
                <a:cs typeface="Calibri"/>
              </a:rPr>
              <a:t>supply/production.</a:t>
            </a:r>
            <a:endParaRPr sz="2800">
              <a:latin typeface="Calibri"/>
              <a:cs typeface="Calibri"/>
            </a:endParaRPr>
          </a:p>
          <a:p>
            <a:pPr marL="5322570" marR="240029">
              <a:lnSpc>
                <a:spcPct val="125000"/>
              </a:lnSpc>
              <a:tabLst>
                <a:tab pos="6442710" algn="l"/>
                <a:tab pos="6611620" algn="l"/>
                <a:tab pos="6932930" algn="l"/>
                <a:tab pos="7125334" algn="l"/>
                <a:tab pos="7257415" algn="l"/>
                <a:tab pos="7798434" algn="l"/>
                <a:tab pos="8526780" algn="l"/>
                <a:tab pos="8735695" algn="l"/>
                <a:tab pos="9134475" algn="l"/>
                <a:tab pos="9340215" algn="l"/>
                <a:tab pos="9395460" algn="l"/>
                <a:tab pos="9630410" algn="l"/>
                <a:tab pos="9931400" algn="l"/>
                <a:tab pos="10852150" algn="l"/>
                <a:tab pos="11175365" algn="l"/>
                <a:tab pos="11219815" algn="l"/>
                <a:tab pos="11473815" algn="l"/>
                <a:tab pos="11614150" algn="l"/>
                <a:tab pos="11750675" algn="l"/>
                <a:tab pos="12524740" algn="l"/>
                <a:tab pos="12834620" algn="l"/>
                <a:tab pos="13106400" algn="l"/>
                <a:tab pos="13393419" algn="l"/>
                <a:tab pos="14176375" algn="l"/>
                <a:tab pos="14317344" algn="l"/>
                <a:tab pos="14639290" algn="l"/>
              </a:tabLst>
            </a:pPr>
            <a:r>
              <a:rPr sz="2800" spc="345" dirty="0">
                <a:latin typeface="Calibri"/>
                <a:cs typeface="Calibri"/>
              </a:rPr>
              <a:t>We'll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5" dirty="0">
                <a:latin typeface="Calibri"/>
                <a:cs typeface="Calibri"/>
              </a:rPr>
              <a:t>use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65" dirty="0">
                <a:latin typeface="Calibri"/>
                <a:cs typeface="Calibri"/>
              </a:rPr>
              <a:t>statistical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75" dirty="0">
                <a:latin typeface="Calibri"/>
                <a:cs typeface="Calibri"/>
              </a:rPr>
              <a:t>methods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05" dirty="0">
                <a:latin typeface="Calibri"/>
                <a:cs typeface="Calibri"/>
              </a:rPr>
              <a:t>to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45" dirty="0">
                <a:latin typeface="Calibri"/>
                <a:cs typeface="Calibri"/>
              </a:rPr>
              <a:t>understand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85" dirty="0">
                <a:latin typeface="Calibri"/>
                <a:cs typeface="Calibri"/>
              </a:rPr>
              <a:t>the </a:t>
            </a:r>
            <a:r>
              <a:rPr sz="2800" spc="380" dirty="0">
                <a:latin typeface="Calibri"/>
                <a:cs typeface="Calibri"/>
              </a:rPr>
              <a:t>effect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275" dirty="0">
                <a:latin typeface="Calibri"/>
                <a:cs typeface="Calibri"/>
              </a:rPr>
              <a:t>of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climate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45" dirty="0">
                <a:latin typeface="Calibri"/>
                <a:cs typeface="Calibri"/>
              </a:rPr>
              <a:t>variability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95" dirty="0">
                <a:latin typeface="Calibri"/>
                <a:cs typeface="Calibri"/>
              </a:rPr>
              <a:t>on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global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70" dirty="0">
                <a:latin typeface="Calibri"/>
                <a:cs typeface="Calibri"/>
              </a:rPr>
              <a:t>food </a:t>
            </a:r>
            <a:r>
              <a:rPr sz="2800" spc="409" dirty="0">
                <a:latin typeface="Calibri"/>
                <a:cs typeface="Calibri"/>
              </a:rPr>
              <a:t>production/supply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315" dirty="0">
                <a:latin typeface="Calibri"/>
                <a:cs typeface="Calibri"/>
              </a:rPr>
              <a:t>in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15" dirty="0">
                <a:latin typeface="Calibri"/>
                <a:cs typeface="Calibri"/>
              </a:rPr>
              <a:t>greater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-615" dirty="0">
                <a:latin typeface="Calibri"/>
                <a:cs typeface="Calibri"/>
              </a:rPr>
              <a:t> </a:t>
            </a:r>
            <a:r>
              <a:rPr sz="2800" spc="445" dirty="0">
                <a:latin typeface="Calibri"/>
                <a:cs typeface="Calibri"/>
              </a:rPr>
              <a:t>depth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34" dirty="0">
                <a:latin typeface="Calibri"/>
                <a:cs typeface="Calibri"/>
              </a:rPr>
              <a:t>and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5" dirty="0">
                <a:latin typeface="Calibri"/>
                <a:cs typeface="Calibri"/>
              </a:rPr>
              <a:t>propose </a:t>
            </a:r>
            <a:r>
              <a:rPr sz="2800" spc="390" dirty="0">
                <a:latin typeface="Calibri"/>
                <a:cs typeface="Calibri"/>
              </a:rPr>
              <a:t>solutions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-560" dirty="0">
                <a:latin typeface="Calibri"/>
                <a:cs typeface="Calibri"/>
              </a:rPr>
              <a:t> </a:t>
            </a:r>
            <a:r>
              <a:rPr sz="2800" spc="330" dirty="0">
                <a:latin typeface="Calibri"/>
                <a:cs typeface="Calibri"/>
              </a:rPr>
              <a:t>to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tackle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-520" dirty="0">
                <a:latin typeface="Calibri"/>
                <a:cs typeface="Calibri"/>
              </a:rPr>
              <a:t> </a:t>
            </a:r>
            <a:r>
              <a:rPr sz="2800" spc="409" dirty="0">
                <a:latin typeface="Calibri"/>
                <a:cs typeface="Calibri"/>
              </a:rPr>
              <a:t>the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adverse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95" dirty="0">
                <a:latin typeface="Calibri"/>
                <a:cs typeface="Calibri"/>
              </a:rPr>
              <a:t>effects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75" dirty="0">
                <a:latin typeface="Calibri"/>
                <a:cs typeface="Calibri"/>
              </a:rPr>
              <a:t>caused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09" dirty="0">
                <a:latin typeface="Calibri"/>
                <a:cs typeface="Calibri"/>
              </a:rPr>
              <a:t>by </a:t>
            </a:r>
            <a:r>
              <a:rPr sz="2800" spc="415" dirty="0">
                <a:latin typeface="Calibri"/>
                <a:cs typeface="Calibri"/>
              </a:rPr>
              <a:t>climate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520" dirty="0">
                <a:latin typeface="Calibri"/>
                <a:cs typeface="Calibri"/>
              </a:rPr>
              <a:t>change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34" dirty="0">
                <a:latin typeface="Calibri"/>
                <a:cs typeface="Calibri"/>
              </a:rPr>
              <a:t>and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440" dirty="0">
                <a:latin typeface="Calibri"/>
                <a:cs typeface="Calibri"/>
              </a:rPr>
              <a:t>extreme</a:t>
            </a:r>
            <a:r>
              <a:rPr sz="2800" dirty="0">
                <a:latin typeface="Calibri"/>
                <a:cs typeface="Calibri"/>
              </a:rPr>
              <a:t>	</a:t>
            </a:r>
            <a:r>
              <a:rPr sz="2800" spc="420" dirty="0">
                <a:latin typeface="Calibri"/>
                <a:cs typeface="Calibri"/>
              </a:rPr>
              <a:t>meteorological</a:t>
            </a:r>
            <a:r>
              <a:rPr sz="2800" dirty="0">
                <a:latin typeface="Calibri"/>
                <a:cs typeface="Calibri"/>
              </a:rPr>
              <a:t>		</a:t>
            </a:r>
            <a:r>
              <a:rPr sz="2800" spc="375" dirty="0">
                <a:latin typeface="Calibri"/>
                <a:cs typeface="Calibri"/>
              </a:rPr>
              <a:t>events.</a:t>
            </a:r>
            <a:endParaRPr sz="28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61516" y="5019177"/>
            <a:ext cx="123825" cy="12382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61516" y="6619377"/>
            <a:ext cx="123825" cy="1238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17226" y="3670458"/>
            <a:ext cx="3428999" cy="340994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15249" rIns="0" bIns="0" rtlCol="0">
            <a:spAutoFit/>
          </a:bodyPr>
          <a:lstStyle/>
          <a:p>
            <a:pPr marL="5205095">
              <a:lnSpc>
                <a:spcPct val="100000"/>
              </a:lnSpc>
              <a:spcBef>
                <a:spcPts val="100"/>
              </a:spcBef>
            </a:pPr>
            <a:r>
              <a:rPr sz="8000" b="1" spc="75" dirty="0">
                <a:latin typeface="Tahoma"/>
                <a:cs typeface="Tahoma"/>
              </a:rPr>
              <a:t>OBJECTIVE</a:t>
            </a:r>
            <a:endParaRPr sz="8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7999" cy="10286999"/>
            <a:chOff x="0" y="0"/>
            <a:chExt cx="18287999" cy="102869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01107" y="1587347"/>
              <a:ext cx="123825" cy="12382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01107" y="3644746"/>
              <a:ext cx="123825" cy="123824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2397523" y="1312385"/>
            <a:ext cx="13966190" cy="4183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99745">
              <a:lnSpc>
                <a:spcPct val="120500"/>
              </a:lnSpc>
              <a:spcBef>
                <a:spcPts val="100"/>
              </a:spcBef>
            </a:pP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This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statistical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study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uses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Supervised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Machine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Learning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Algorithms</a:t>
            </a:r>
            <a:r>
              <a:rPr sz="2800" b="1" spc="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0" dirty="0">
                <a:solidFill>
                  <a:srgbClr val="FFFFFF"/>
                </a:solidFill>
                <a:latin typeface="Tahoma"/>
                <a:cs typeface="Tahoma"/>
              </a:rPr>
              <a:t>like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Decision</a:t>
            </a:r>
            <a:r>
              <a:rPr sz="2800" b="1" spc="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Trees,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K-Nearest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Neighbor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55" dirty="0">
                <a:solidFill>
                  <a:srgbClr val="FFFFFF"/>
                </a:solidFill>
                <a:latin typeface="Tahoma"/>
                <a:cs typeface="Tahoma"/>
              </a:rPr>
              <a:t>(KNN),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Support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Vector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Machine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(SVM)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to estimate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soil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fertility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based on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macronutrients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 and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micronutrients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levels</a:t>
            </a:r>
            <a:r>
              <a:rPr sz="2800" b="1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found</a:t>
            </a:r>
            <a:r>
              <a:rPr sz="2800" b="1" spc="-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sz="2800" b="1" spc="-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dataset.</a:t>
            </a:r>
            <a:endParaRPr sz="2800" dirty="0">
              <a:latin typeface="Tahoma"/>
              <a:cs typeface="Tahoma"/>
            </a:endParaRPr>
          </a:p>
          <a:p>
            <a:pPr marL="12700" marR="5080">
              <a:lnSpc>
                <a:spcPct val="120500"/>
              </a:lnSpc>
            </a:pP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performance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these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algorithms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was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evaluated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range</a:t>
            </a:r>
            <a:r>
              <a:rPr sz="2800" b="1" spc="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evaluation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metrics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like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Mean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absolute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0" dirty="0">
                <a:solidFill>
                  <a:srgbClr val="FFFFFF"/>
                </a:solidFill>
                <a:latin typeface="Tahoma"/>
                <a:cs typeface="Tahoma"/>
              </a:rPr>
              <a:t>error,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cross-validation,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correctness.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-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result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this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analysis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reveals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that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best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accuracy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US" sz="2800" b="1" dirty="0">
                <a:solidFill>
                  <a:srgbClr val="FFFFFF"/>
                </a:solidFill>
                <a:latin typeface="Tahoma"/>
                <a:cs typeface="Tahoma"/>
              </a:rPr>
              <a:t>8</a:t>
            </a:r>
            <a:r>
              <a:rPr sz="2800" b="1" dirty="0" smtClean="0">
                <a:solidFill>
                  <a:srgbClr val="FFFFFF"/>
                </a:solidFill>
                <a:latin typeface="Tahoma"/>
                <a:cs typeface="Tahoma"/>
              </a:rPr>
              <a:t>9</a:t>
            </a:r>
            <a:r>
              <a:rPr sz="2800" b="1" spc="55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percent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achieved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5" dirty="0">
                <a:solidFill>
                  <a:srgbClr val="FFFFFF"/>
                </a:solidFill>
                <a:latin typeface="Tahoma"/>
                <a:cs typeface="Tahoma"/>
              </a:rPr>
              <a:t>by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using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US" sz="2800" b="1" dirty="0" smtClean="0">
                <a:solidFill>
                  <a:srgbClr val="FFFFFF"/>
                </a:solidFill>
                <a:latin typeface="Tahoma"/>
                <a:cs typeface="Tahoma"/>
              </a:rPr>
              <a:t>gradient Boosting </a:t>
            </a:r>
            <a:r>
              <a:rPr lang="en-US" sz="2800" b="1" dirty="0" err="1" smtClean="0">
                <a:solidFill>
                  <a:srgbClr val="FFFFFF"/>
                </a:solidFill>
                <a:latin typeface="Tahoma"/>
                <a:cs typeface="Tahoma"/>
              </a:rPr>
              <a:t>regressor</a:t>
            </a:r>
            <a:r>
              <a:rPr sz="2800" b="1" spc="10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sz="2800" b="1" spc="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very</a:t>
            </a:r>
            <a:r>
              <a:rPr sz="2800" b="1" spc="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low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mean</a:t>
            </a:r>
            <a:r>
              <a:rPr sz="2800" b="1" spc="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square</a:t>
            </a:r>
            <a:r>
              <a:rPr sz="2800" b="1" spc="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error</a:t>
            </a:r>
            <a:r>
              <a:rPr sz="2800" b="1" spc="1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(MSE).</a:t>
            </a:r>
            <a:endParaRPr sz="2800" dirty="0">
              <a:latin typeface="Tahoma"/>
              <a:cs typeface="Tahoma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400800" y="5905500"/>
            <a:ext cx="5257800" cy="382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4857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i="1" spc="-395" dirty="0">
                <a:latin typeface="Palatino Linotype"/>
                <a:cs typeface="Palatino Linotype"/>
              </a:rPr>
              <a:t>Proposed</a:t>
            </a:r>
            <a:r>
              <a:rPr sz="8000" i="1" spc="-340" dirty="0">
                <a:latin typeface="Palatino Linotype"/>
                <a:cs typeface="Palatino Linotype"/>
              </a:rPr>
              <a:t> </a:t>
            </a:r>
            <a:r>
              <a:rPr sz="8000" i="1" spc="-765" dirty="0">
                <a:latin typeface="Palatino Linotype"/>
                <a:cs typeface="Palatino Linotype"/>
              </a:rPr>
              <a:t>Methodology</a:t>
            </a:r>
            <a:endParaRPr sz="8000">
              <a:latin typeface="Palatino Linotype"/>
              <a:cs typeface="Palatino Linotype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517903"/>
            <a:ext cx="18288000" cy="5647055"/>
            <a:chOff x="0" y="3517903"/>
            <a:chExt cx="18288000" cy="5647055"/>
          </a:xfrm>
        </p:grpSpPr>
        <p:sp>
          <p:nvSpPr>
            <p:cNvPr id="4" name="object 4"/>
            <p:cNvSpPr/>
            <p:nvPr/>
          </p:nvSpPr>
          <p:spPr>
            <a:xfrm>
              <a:off x="0" y="3517912"/>
              <a:ext cx="18288000" cy="451484"/>
            </a:xfrm>
            <a:custGeom>
              <a:avLst/>
              <a:gdLst/>
              <a:ahLst/>
              <a:cxnLst/>
              <a:rect l="l" t="t" r="r" b="b"/>
              <a:pathLst>
                <a:path w="18288000" h="451485">
                  <a:moveTo>
                    <a:pt x="18288000" y="168465"/>
                  </a:moveTo>
                  <a:lnTo>
                    <a:pt x="15614358" y="168465"/>
                  </a:lnTo>
                  <a:lnTo>
                    <a:pt x="15613558" y="161505"/>
                  </a:lnTo>
                  <a:lnTo>
                    <a:pt x="15597785" y="117398"/>
                  </a:lnTo>
                  <a:lnTo>
                    <a:pt x="15573045" y="78486"/>
                  </a:lnTo>
                  <a:lnTo>
                    <a:pt x="15540597" y="46037"/>
                  </a:lnTo>
                  <a:lnTo>
                    <a:pt x="15501696" y="21297"/>
                  </a:lnTo>
                  <a:lnTo>
                    <a:pt x="15457589" y="5537"/>
                  </a:lnTo>
                  <a:lnTo>
                    <a:pt x="15409533" y="0"/>
                  </a:lnTo>
                  <a:lnTo>
                    <a:pt x="15361488" y="5537"/>
                  </a:lnTo>
                  <a:lnTo>
                    <a:pt x="15317381" y="21297"/>
                  </a:lnTo>
                  <a:lnTo>
                    <a:pt x="15278469" y="46037"/>
                  </a:lnTo>
                  <a:lnTo>
                    <a:pt x="15246020" y="78486"/>
                  </a:lnTo>
                  <a:lnTo>
                    <a:pt x="15221280" y="117398"/>
                  </a:lnTo>
                  <a:lnTo>
                    <a:pt x="15205520" y="161505"/>
                  </a:lnTo>
                  <a:lnTo>
                    <a:pt x="15204707" y="168465"/>
                  </a:lnTo>
                  <a:lnTo>
                    <a:pt x="11426838" y="168465"/>
                  </a:lnTo>
                  <a:lnTo>
                    <a:pt x="11395278" y="110451"/>
                  </a:lnTo>
                  <a:lnTo>
                    <a:pt x="11362830" y="78003"/>
                  </a:lnTo>
                  <a:lnTo>
                    <a:pt x="11323930" y="53263"/>
                  </a:lnTo>
                  <a:lnTo>
                    <a:pt x="11279823" y="37503"/>
                  </a:lnTo>
                  <a:lnTo>
                    <a:pt x="11231766" y="31965"/>
                  </a:lnTo>
                  <a:lnTo>
                    <a:pt x="11183722" y="37503"/>
                  </a:lnTo>
                  <a:lnTo>
                    <a:pt x="11139615" y="53263"/>
                  </a:lnTo>
                  <a:lnTo>
                    <a:pt x="11100702" y="78003"/>
                  </a:lnTo>
                  <a:lnTo>
                    <a:pt x="11068253" y="110451"/>
                  </a:lnTo>
                  <a:lnTo>
                    <a:pt x="11043514" y="149364"/>
                  </a:lnTo>
                  <a:lnTo>
                    <a:pt x="11036681" y="168465"/>
                  </a:lnTo>
                  <a:lnTo>
                    <a:pt x="7249071" y="168465"/>
                  </a:lnTo>
                  <a:lnTo>
                    <a:pt x="7217511" y="110451"/>
                  </a:lnTo>
                  <a:lnTo>
                    <a:pt x="7185063" y="78003"/>
                  </a:lnTo>
                  <a:lnTo>
                    <a:pt x="7146163" y="53263"/>
                  </a:lnTo>
                  <a:lnTo>
                    <a:pt x="7102056" y="37503"/>
                  </a:lnTo>
                  <a:lnTo>
                    <a:pt x="7053999" y="31965"/>
                  </a:lnTo>
                  <a:lnTo>
                    <a:pt x="7005955" y="37503"/>
                  </a:lnTo>
                  <a:lnTo>
                    <a:pt x="6961848" y="53263"/>
                  </a:lnTo>
                  <a:lnTo>
                    <a:pt x="6922935" y="78003"/>
                  </a:lnTo>
                  <a:lnTo>
                    <a:pt x="6890486" y="110451"/>
                  </a:lnTo>
                  <a:lnTo>
                    <a:pt x="6865747" y="149364"/>
                  </a:lnTo>
                  <a:lnTo>
                    <a:pt x="6858914" y="168465"/>
                  </a:lnTo>
                  <a:lnTo>
                    <a:pt x="3071304" y="168465"/>
                  </a:lnTo>
                  <a:lnTo>
                    <a:pt x="3039745" y="110451"/>
                  </a:lnTo>
                  <a:lnTo>
                    <a:pt x="3007296" y="78003"/>
                  </a:lnTo>
                  <a:lnTo>
                    <a:pt x="2968383" y="53263"/>
                  </a:lnTo>
                  <a:lnTo>
                    <a:pt x="2924289" y="37503"/>
                  </a:lnTo>
                  <a:lnTo>
                    <a:pt x="2876232" y="31965"/>
                  </a:lnTo>
                  <a:lnTo>
                    <a:pt x="2828188" y="37503"/>
                  </a:lnTo>
                  <a:lnTo>
                    <a:pt x="2784081" y="53263"/>
                  </a:lnTo>
                  <a:lnTo>
                    <a:pt x="2745168" y="78003"/>
                  </a:lnTo>
                  <a:lnTo>
                    <a:pt x="2712720" y="110451"/>
                  </a:lnTo>
                  <a:lnTo>
                    <a:pt x="2687980" y="149364"/>
                  </a:lnTo>
                  <a:lnTo>
                    <a:pt x="2681147" y="168465"/>
                  </a:lnTo>
                  <a:lnTo>
                    <a:pt x="0" y="168465"/>
                  </a:lnTo>
                  <a:lnTo>
                    <a:pt x="0" y="287210"/>
                  </a:lnTo>
                  <a:lnTo>
                    <a:pt x="2671940" y="287210"/>
                  </a:lnTo>
                  <a:lnTo>
                    <a:pt x="2672219" y="289560"/>
                  </a:lnTo>
                  <a:lnTo>
                    <a:pt x="2687980" y="333667"/>
                  </a:lnTo>
                  <a:lnTo>
                    <a:pt x="2712720" y="372579"/>
                  </a:lnTo>
                  <a:lnTo>
                    <a:pt x="2745168" y="405028"/>
                  </a:lnTo>
                  <a:lnTo>
                    <a:pt x="2784081" y="429768"/>
                  </a:lnTo>
                  <a:lnTo>
                    <a:pt x="2828188" y="445528"/>
                  </a:lnTo>
                  <a:lnTo>
                    <a:pt x="2876232" y="451065"/>
                  </a:lnTo>
                  <a:lnTo>
                    <a:pt x="2924289" y="445528"/>
                  </a:lnTo>
                  <a:lnTo>
                    <a:pt x="2968383" y="429768"/>
                  </a:lnTo>
                  <a:lnTo>
                    <a:pt x="3007296" y="405028"/>
                  </a:lnTo>
                  <a:lnTo>
                    <a:pt x="3039745" y="372579"/>
                  </a:lnTo>
                  <a:lnTo>
                    <a:pt x="3064484" y="333667"/>
                  </a:lnTo>
                  <a:lnTo>
                    <a:pt x="3080245" y="289560"/>
                  </a:lnTo>
                  <a:lnTo>
                    <a:pt x="3080512" y="287210"/>
                  </a:lnTo>
                  <a:lnTo>
                    <a:pt x="6849707" y="287210"/>
                  </a:lnTo>
                  <a:lnTo>
                    <a:pt x="6865747" y="333667"/>
                  </a:lnTo>
                  <a:lnTo>
                    <a:pt x="6890486" y="372579"/>
                  </a:lnTo>
                  <a:lnTo>
                    <a:pt x="6922935" y="405028"/>
                  </a:lnTo>
                  <a:lnTo>
                    <a:pt x="6961848" y="429768"/>
                  </a:lnTo>
                  <a:lnTo>
                    <a:pt x="7005955" y="445528"/>
                  </a:lnTo>
                  <a:lnTo>
                    <a:pt x="7053999" y="451065"/>
                  </a:lnTo>
                  <a:lnTo>
                    <a:pt x="7102056" y="445528"/>
                  </a:lnTo>
                  <a:lnTo>
                    <a:pt x="7146163" y="429768"/>
                  </a:lnTo>
                  <a:lnTo>
                    <a:pt x="7185063" y="405028"/>
                  </a:lnTo>
                  <a:lnTo>
                    <a:pt x="7217511" y="372579"/>
                  </a:lnTo>
                  <a:lnTo>
                    <a:pt x="7242251" y="333667"/>
                  </a:lnTo>
                  <a:lnTo>
                    <a:pt x="7258012" y="289560"/>
                  </a:lnTo>
                  <a:lnTo>
                    <a:pt x="7258278" y="287210"/>
                  </a:lnTo>
                  <a:lnTo>
                    <a:pt x="11027474" y="287210"/>
                  </a:lnTo>
                  <a:lnTo>
                    <a:pt x="11043514" y="333667"/>
                  </a:lnTo>
                  <a:lnTo>
                    <a:pt x="11068253" y="372579"/>
                  </a:lnTo>
                  <a:lnTo>
                    <a:pt x="11100702" y="405028"/>
                  </a:lnTo>
                  <a:lnTo>
                    <a:pt x="11139615" y="429768"/>
                  </a:lnTo>
                  <a:lnTo>
                    <a:pt x="11183722" y="445528"/>
                  </a:lnTo>
                  <a:lnTo>
                    <a:pt x="11231766" y="451065"/>
                  </a:lnTo>
                  <a:lnTo>
                    <a:pt x="11279823" y="445528"/>
                  </a:lnTo>
                  <a:lnTo>
                    <a:pt x="11323930" y="429768"/>
                  </a:lnTo>
                  <a:lnTo>
                    <a:pt x="11362830" y="405028"/>
                  </a:lnTo>
                  <a:lnTo>
                    <a:pt x="11395278" y="372579"/>
                  </a:lnTo>
                  <a:lnTo>
                    <a:pt x="11420018" y="333667"/>
                  </a:lnTo>
                  <a:lnTo>
                    <a:pt x="11435779" y="289560"/>
                  </a:lnTo>
                  <a:lnTo>
                    <a:pt x="11436045" y="287210"/>
                  </a:lnTo>
                  <a:lnTo>
                    <a:pt x="15216099" y="287210"/>
                  </a:lnTo>
                  <a:lnTo>
                    <a:pt x="15246020" y="340614"/>
                  </a:lnTo>
                  <a:lnTo>
                    <a:pt x="15278469" y="373062"/>
                  </a:lnTo>
                  <a:lnTo>
                    <a:pt x="15317381" y="397802"/>
                  </a:lnTo>
                  <a:lnTo>
                    <a:pt x="15361488" y="413562"/>
                  </a:lnTo>
                  <a:lnTo>
                    <a:pt x="15409533" y="419100"/>
                  </a:lnTo>
                  <a:lnTo>
                    <a:pt x="15457589" y="413562"/>
                  </a:lnTo>
                  <a:lnTo>
                    <a:pt x="15501696" y="397802"/>
                  </a:lnTo>
                  <a:lnTo>
                    <a:pt x="15540597" y="373062"/>
                  </a:lnTo>
                  <a:lnTo>
                    <a:pt x="15573045" y="340614"/>
                  </a:lnTo>
                  <a:lnTo>
                    <a:pt x="15597785" y="301701"/>
                  </a:lnTo>
                  <a:lnTo>
                    <a:pt x="15602966" y="287210"/>
                  </a:lnTo>
                  <a:lnTo>
                    <a:pt x="18288000" y="287210"/>
                  </a:lnTo>
                  <a:lnTo>
                    <a:pt x="18288000" y="16846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815748" y="7745295"/>
              <a:ext cx="104775" cy="10477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815748" y="8183445"/>
              <a:ext cx="104775" cy="1047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815748" y="8621595"/>
              <a:ext cx="104775" cy="10477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815748" y="9059745"/>
              <a:ext cx="104775" cy="104774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144170" y="4346409"/>
            <a:ext cx="3466465" cy="11303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14325" marR="5080" indent="-302260">
              <a:lnSpc>
                <a:spcPct val="122900"/>
              </a:lnSpc>
              <a:spcBef>
                <a:spcPts val="90"/>
              </a:spcBef>
            </a:pPr>
            <a:r>
              <a:rPr sz="2950" spc="105" dirty="0">
                <a:latin typeface="Verdana"/>
                <a:cs typeface="Verdana"/>
              </a:rPr>
              <a:t>Gathering</a:t>
            </a:r>
            <a:r>
              <a:rPr sz="2950" spc="25" dirty="0">
                <a:latin typeface="Verdana"/>
                <a:cs typeface="Verdana"/>
              </a:rPr>
              <a:t> </a:t>
            </a:r>
            <a:r>
              <a:rPr sz="2950" spc="85" dirty="0">
                <a:latin typeface="Verdana"/>
                <a:cs typeface="Verdana"/>
              </a:rPr>
              <a:t>Data</a:t>
            </a:r>
            <a:r>
              <a:rPr sz="2950" spc="25" dirty="0">
                <a:latin typeface="Verdana"/>
                <a:cs typeface="Verdana"/>
              </a:rPr>
              <a:t> </a:t>
            </a:r>
            <a:r>
              <a:rPr sz="2850" spc="-50" dirty="0">
                <a:latin typeface="Arial"/>
                <a:cs typeface="Arial"/>
              </a:rPr>
              <a:t>&amp; </a:t>
            </a:r>
            <a:r>
              <a:rPr sz="2950" spc="130" dirty="0">
                <a:latin typeface="Verdana"/>
                <a:cs typeface="Verdana"/>
              </a:rPr>
              <a:t>Cleaning</a:t>
            </a:r>
            <a:r>
              <a:rPr sz="2950" spc="35" dirty="0">
                <a:latin typeface="Verdana"/>
                <a:cs typeface="Verdana"/>
              </a:rPr>
              <a:t> </a:t>
            </a:r>
            <a:r>
              <a:rPr sz="2950" spc="65" dirty="0">
                <a:latin typeface="Verdana"/>
                <a:cs typeface="Verdana"/>
              </a:rPr>
              <a:t>Data</a:t>
            </a:r>
            <a:endParaRPr sz="2950" dirty="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30849" y="5670758"/>
            <a:ext cx="3493135" cy="2647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 algn="ctr">
              <a:lnSpc>
                <a:spcPct val="119500"/>
              </a:lnSpc>
              <a:spcBef>
                <a:spcPts val="100"/>
              </a:spcBef>
            </a:pPr>
            <a:r>
              <a:rPr sz="2400" spc="55" dirty="0">
                <a:latin typeface="Verdana"/>
                <a:cs typeface="Verdana"/>
              </a:rPr>
              <a:t>Information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for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spc="70" dirty="0">
                <a:latin typeface="Verdana"/>
                <a:cs typeface="Verdana"/>
              </a:rPr>
              <a:t>crop </a:t>
            </a:r>
            <a:r>
              <a:rPr sz="2400" dirty="0">
                <a:latin typeface="Verdana"/>
                <a:cs typeface="Verdana"/>
              </a:rPr>
              <a:t>yield</a:t>
            </a:r>
            <a:r>
              <a:rPr sz="2400" spc="14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was</a:t>
            </a:r>
            <a:r>
              <a:rPr sz="2400" spc="150" dirty="0">
                <a:latin typeface="Verdana"/>
                <a:cs typeface="Verdana"/>
              </a:rPr>
              <a:t> </a:t>
            </a:r>
            <a:r>
              <a:rPr sz="2400" spc="65" dirty="0">
                <a:latin typeface="Verdana"/>
                <a:cs typeface="Verdana"/>
              </a:rPr>
              <a:t>assembled from</a:t>
            </a:r>
            <a:r>
              <a:rPr sz="2400" spc="10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FAOSTAT</a:t>
            </a:r>
            <a:r>
              <a:rPr sz="2250" dirty="0">
                <a:latin typeface="Arial"/>
                <a:cs typeface="Arial"/>
              </a:rPr>
              <a:t>,</a:t>
            </a:r>
            <a:r>
              <a:rPr sz="2250" spc="330" dirty="0">
                <a:latin typeface="Arial"/>
                <a:cs typeface="Arial"/>
              </a:rPr>
              <a:t> </a:t>
            </a:r>
            <a:r>
              <a:rPr sz="2400" spc="120" dirty="0">
                <a:latin typeface="Verdana"/>
                <a:cs typeface="Verdana"/>
              </a:rPr>
              <a:t>which </a:t>
            </a:r>
            <a:r>
              <a:rPr sz="2400" dirty="0">
                <a:latin typeface="Verdana"/>
                <a:cs typeface="Verdana"/>
              </a:rPr>
              <a:t>offers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105" dirty="0">
                <a:latin typeface="Verdana"/>
                <a:cs typeface="Verdana"/>
              </a:rPr>
              <a:t>worldwide </a:t>
            </a:r>
            <a:r>
              <a:rPr sz="2400" spc="45" dirty="0">
                <a:latin typeface="Verdana"/>
                <a:cs typeface="Verdana"/>
              </a:rPr>
              <a:t>insights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spc="75" dirty="0">
                <a:latin typeface="Verdana"/>
                <a:cs typeface="Verdana"/>
              </a:rPr>
              <a:t>on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90" dirty="0">
                <a:latin typeface="Verdana"/>
                <a:cs typeface="Verdana"/>
              </a:rPr>
              <a:t>food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70" dirty="0">
                <a:latin typeface="Verdana"/>
                <a:cs typeface="Verdana"/>
              </a:rPr>
              <a:t>and </a:t>
            </a:r>
            <a:r>
              <a:rPr sz="2400" spc="-10" dirty="0">
                <a:latin typeface="Verdana"/>
                <a:cs typeface="Verdana"/>
              </a:rPr>
              <a:t>agribusiness</a:t>
            </a:r>
            <a:r>
              <a:rPr sz="2250" spc="-10" dirty="0">
                <a:latin typeface="Arial"/>
                <a:cs typeface="Arial"/>
              </a:rPr>
              <a:t>,</a:t>
            </a:r>
            <a:endParaRPr sz="22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58548" y="4411519"/>
            <a:ext cx="3393440" cy="4813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950" spc="85" dirty="0">
                <a:latin typeface="Verdana"/>
                <a:cs typeface="Verdana"/>
              </a:rPr>
              <a:t>Data</a:t>
            </a:r>
            <a:r>
              <a:rPr sz="2950" spc="20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Exploration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337574" y="5086341"/>
            <a:ext cx="3435350" cy="1773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635" algn="ctr">
              <a:lnSpc>
                <a:spcPct val="119500"/>
              </a:lnSpc>
              <a:spcBef>
                <a:spcPts val="100"/>
              </a:spcBef>
            </a:pPr>
            <a:r>
              <a:rPr sz="2400" spc="75" dirty="0">
                <a:latin typeface="Verdana"/>
                <a:cs typeface="Verdana"/>
              </a:rPr>
              <a:t>Exploring</a:t>
            </a:r>
            <a:r>
              <a:rPr sz="2400" spc="25" dirty="0">
                <a:latin typeface="Verdana"/>
                <a:cs typeface="Verdana"/>
              </a:rPr>
              <a:t> </a:t>
            </a:r>
            <a:r>
              <a:rPr sz="2400" spc="40" dirty="0">
                <a:latin typeface="Verdana"/>
                <a:cs typeface="Verdana"/>
              </a:rPr>
              <a:t>the </a:t>
            </a:r>
            <a:r>
              <a:rPr sz="2400" spc="65" dirty="0">
                <a:latin typeface="Verdana"/>
                <a:cs typeface="Verdana"/>
              </a:rPr>
              <a:t>relationship</a:t>
            </a:r>
            <a:r>
              <a:rPr sz="2400" spc="60" dirty="0">
                <a:latin typeface="Verdana"/>
                <a:cs typeface="Verdana"/>
              </a:rPr>
              <a:t> </a:t>
            </a:r>
            <a:r>
              <a:rPr sz="2400" spc="90" dirty="0">
                <a:latin typeface="Verdana"/>
                <a:cs typeface="Verdana"/>
              </a:rPr>
              <a:t>between </a:t>
            </a:r>
            <a:r>
              <a:rPr sz="2400" spc="65" dirty="0">
                <a:latin typeface="Verdana"/>
                <a:cs typeface="Verdana"/>
              </a:rPr>
              <a:t>the</a:t>
            </a:r>
            <a:r>
              <a:rPr sz="2400" spc="30" dirty="0">
                <a:latin typeface="Verdana"/>
                <a:cs typeface="Verdana"/>
              </a:rPr>
              <a:t> </a:t>
            </a:r>
            <a:r>
              <a:rPr sz="2400" spc="50" dirty="0">
                <a:latin typeface="Verdana"/>
                <a:cs typeface="Verdana"/>
              </a:rPr>
              <a:t>attributes</a:t>
            </a:r>
            <a:r>
              <a:rPr sz="2400" spc="3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of</a:t>
            </a:r>
            <a:r>
              <a:rPr sz="2400" spc="30" dirty="0">
                <a:latin typeface="Verdana"/>
                <a:cs typeface="Verdana"/>
              </a:rPr>
              <a:t> </a:t>
            </a:r>
            <a:r>
              <a:rPr sz="2400" spc="40" dirty="0">
                <a:latin typeface="Verdana"/>
                <a:cs typeface="Verdana"/>
              </a:rPr>
              <a:t>the </a:t>
            </a:r>
            <a:r>
              <a:rPr sz="2400" spc="35" dirty="0">
                <a:latin typeface="Verdana"/>
                <a:cs typeface="Verdana"/>
              </a:rPr>
              <a:t>dataset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812541" y="4314440"/>
            <a:ext cx="2840990" cy="11303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939800">
              <a:lnSpc>
                <a:spcPct val="122900"/>
              </a:lnSpc>
              <a:spcBef>
                <a:spcPts val="90"/>
              </a:spcBef>
            </a:pPr>
            <a:r>
              <a:rPr sz="2950" spc="65" dirty="0">
                <a:latin typeface="Verdana"/>
                <a:cs typeface="Verdana"/>
              </a:rPr>
              <a:t>Data </a:t>
            </a:r>
            <a:r>
              <a:rPr sz="2950" spc="100" dirty="0">
                <a:latin typeface="Verdana"/>
                <a:cs typeface="Verdana"/>
              </a:rPr>
              <a:t>Preprocessing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491315" y="5638791"/>
            <a:ext cx="3482975" cy="2647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9500"/>
              </a:lnSpc>
              <a:spcBef>
                <a:spcPts val="100"/>
              </a:spcBef>
            </a:pPr>
            <a:r>
              <a:rPr sz="2400" spc="65" dirty="0">
                <a:latin typeface="Verdana"/>
                <a:cs typeface="Verdana"/>
              </a:rPr>
              <a:t>Using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140" dirty="0">
                <a:latin typeface="Verdana"/>
                <a:cs typeface="Verdana"/>
              </a:rPr>
              <a:t>One</a:t>
            </a:r>
            <a:r>
              <a:rPr sz="2250" spc="140" dirty="0">
                <a:latin typeface="Arial"/>
                <a:cs typeface="Arial"/>
              </a:rPr>
              <a:t>-</a:t>
            </a:r>
            <a:r>
              <a:rPr sz="2400" spc="65" dirty="0">
                <a:latin typeface="Verdana"/>
                <a:cs typeface="Verdana"/>
              </a:rPr>
              <a:t>Hot </a:t>
            </a:r>
            <a:r>
              <a:rPr sz="2400" spc="90" dirty="0">
                <a:latin typeface="Verdana"/>
                <a:cs typeface="Verdana"/>
              </a:rPr>
              <a:t>encoder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for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spc="105" dirty="0">
                <a:latin typeface="Verdana"/>
                <a:cs typeface="Verdana"/>
              </a:rPr>
              <a:t>encoding </a:t>
            </a:r>
            <a:r>
              <a:rPr sz="2400" spc="75" dirty="0">
                <a:latin typeface="Verdana"/>
                <a:cs typeface="Verdana"/>
              </a:rPr>
              <a:t>categorical</a:t>
            </a:r>
            <a:r>
              <a:rPr sz="2400" spc="40" dirty="0">
                <a:latin typeface="Verdana"/>
                <a:cs typeface="Verdana"/>
              </a:rPr>
              <a:t> attributes </a:t>
            </a:r>
            <a:r>
              <a:rPr sz="2400" spc="95" dirty="0">
                <a:latin typeface="Verdana"/>
                <a:cs typeface="Verdana"/>
              </a:rPr>
              <a:t>and</a:t>
            </a:r>
            <a:r>
              <a:rPr sz="2400" spc="15" dirty="0">
                <a:latin typeface="Verdana"/>
                <a:cs typeface="Verdana"/>
              </a:rPr>
              <a:t> </a:t>
            </a:r>
            <a:r>
              <a:rPr sz="2400" spc="55" dirty="0">
                <a:latin typeface="Verdana"/>
                <a:cs typeface="Verdana"/>
              </a:rPr>
              <a:t>using</a:t>
            </a:r>
            <a:r>
              <a:rPr sz="2400" spc="20" dirty="0">
                <a:latin typeface="Verdana"/>
                <a:cs typeface="Verdana"/>
              </a:rPr>
              <a:t> </a:t>
            </a:r>
            <a:r>
              <a:rPr sz="2400" spc="95" dirty="0">
                <a:latin typeface="Verdana"/>
                <a:cs typeface="Verdana"/>
              </a:rPr>
              <a:t>MinMax </a:t>
            </a:r>
            <a:r>
              <a:rPr sz="2400" dirty="0">
                <a:latin typeface="Verdana"/>
                <a:cs typeface="Verdana"/>
              </a:rPr>
              <a:t>Scaler</a:t>
            </a:r>
            <a:r>
              <a:rPr sz="2400" spc="9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for</a:t>
            </a:r>
            <a:r>
              <a:rPr sz="2400" spc="90" dirty="0">
                <a:latin typeface="Verdana"/>
                <a:cs typeface="Verdana"/>
              </a:rPr>
              <a:t> </a:t>
            </a:r>
            <a:r>
              <a:rPr sz="2400" spc="55" dirty="0">
                <a:latin typeface="Verdana"/>
                <a:cs typeface="Verdana"/>
              </a:rPr>
              <a:t>scaling </a:t>
            </a:r>
            <a:r>
              <a:rPr sz="2400" spc="-10" dirty="0">
                <a:latin typeface="Verdana"/>
                <a:cs typeface="Verdana"/>
              </a:rPr>
              <a:t>values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998793" y="4314440"/>
            <a:ext cx="2823845" cy="16827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algn="ctr">
              <a:lnSpc>
                <a:spcPct val="122900"/>
              </a:lnSpc>
              <a:spcBef>
                <a:spcPts val="90"/>
              </a:spcBef>
            </a:pPr>
            <a:r>
              <a:rPr sz="2950" spc="190" dirty="0">
                <a:latin typeface="Verdana"/>
                <a:cs typeface="Verdana"/>
              </a:rPr>
              <a:t>Model </a:t>
            </a:r>
            <a:r>
              <a:rPr sz="2950" spc="130" dirty="0">
                <a:latin typeface="Verdana"/>
                <a:cs typeface="Verdana"/>
              </a:rPr>
              <a:t>Comparison</a:t>
            </a:r>
            <a:r>
              <a:rPr sz="2950" spc="55" dirty="0">
                <a:latin typeface="Verdana"/>
                <a:cs typeface="Verdana"/>
              </a:rPr>
              <a:t> </a:t>
            </a:r>
            <a:r>
              <a:rPr sz="2850" spc="-50" dirty="0">
                <a:latin typeface="Arial"/>
                <a:cs typeface="Arial"/>
              </a:rPr>
              <a:t>&amp; </a:t>
            </a:r>
            <a:r>
              <a:rPr sz="2950" spc="105" dirty="0">
                <a:latin typeface="Verdana"/>
                <a:cs typeface="Verdana"/>
              </a:rPr>
              <a:t>Selection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845613" y="6193111"/>
            <a:ext cx="3164205" cy="3092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8735" indent="-635" algn="ctr">
              <a:lnSpc>
                <a:spcPct val="119800"/>
              </a:lnSpc>
              <a:spcBef>
                <a:spcPts val="100"/>
              </a:spcBef>
            </a:pPr>
            <a:r>
              <a:rPr sz="2400" spc="100" dirty="0">
                <a:latin typeface="Verdana"/>
                <a:cs typeface="Verdana"/>
              </a:rPr>
              <a:t>Comparing</a:t>
            </a:r>
            <a:r>
              <a:rPr sz="2400" spc="25" dirty="0">
                <a:latin typeface="Verdana"/>
                <a:cs typeface="Verdana"/>
              </a:rPr>
              <a:t> </a:t>
            </a:r>
            <a:r>
              <a:rPr sz="2400" spc="40" dirty="0">
                <a:latin typeface="Verdana"/>
                <a:cs typeface="Verdana"/>
              </a:rPr>
              <a:t>the </a:t>
            </a:r>
            <a:r>
              <a:rPr sz="2400" spc="80" dirty="0">
                <a:latin typeface="Verdana"/>
                <a:cs typeface="Verdana"/>
              </a:rPr>
              <a:t>performance</a:t>
            </a:r>
            <a:r>
              <a:rPr sz="2400" spc="5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of</a:t>
            </a:r>
            <a:r>
              <a:rPr sz="2400" spc="50" dirty="0">
                <a:latin typeface="Verdana"/>
                <a:cs typeface="Verdana"/>
              </a:rPr>
              <a:t> </a:t>
            </a:r>
            <a:r>
              <a:rPr sz="2400" spc="40" dirty="0">
                <a:latin typeface="Verdana"/>
                <a:cs typeface="Verdana"/>
              </a:rPr>
              <a:t>the </a:t>
            </a:r>
            <a:r>
              <a:rPr sz="2400" dirty="0">
                <a:latin typeface="Verdana"/>
                <a:cs typeface="Verdana"/>
              </a:rPr>
              <a:t>given</a:t>
            </a:r>
            <a:r>
              <a:rPr sz="2400" spc="180" dirty="0">
                <a:latin typeface="Verdana"/>
                <a:cs typeface="Verdana"/>
              </a:rPr>
              <a:t> </a:t>
            </a:r>
            <a:r>
              <a:rPr sz="2400" spc="80" dirty="0">
                <a:latin typeface="Verdana"/>
                <a:cs typeface="Verdana"/>
              </a:rPr>
              <a:t>Models</a:t>
            </a:r>
            <a:r>
              <a:rPr sz="2250" spc="80" dirty="0">
                <a:latin typeface="Arial"/>
                <a:cs typeface="Arial"/>
              </a:rPr>
              <a:t>:-</a:t>
            </a:r>
            <a:endParaRPr sz="2250">
              <a:latin typeface="Arial"/>
              <a:cs typeface="Arial"/>
            </a:endParaRPr>
          </a:p>
          <a:p>
            <a:pPr marL="240029" marR="5080">
              <a:lnSpc>
                <a:spcPct val="119800"/>
              </a:lnSpc>
            </a:pPr>
            <a:r>
              <a:rPr sz="2400" spc="60" dirty="0">
                <a:latin typeface="Verdana"/>
                <a:cs typeface="Verdana"/>
              </a:rPr>
              <a:t>Gradient</a:t>
            </a:r>
            <a:r>
              <a:rPr sz="2400" spc="40" dirty="0">
                <a:latin typeface="Verdana"/>
                <a:cs typeface="Verdana"/>
              </a:rPr>
              <a:t> </a:t>
            </a:r>
            <a:r>
              <a:rPr sz="2400" spc="65" dirty="0">
                <a:latin typeface="Verdana"/>
                <a:cs typeface="Verdana"/>
              </a:rPr>
              <a:t>Boosting </a:t>
            </a:r>
            <a:r>
              <a:rPr sz="2400" spc="135" dirty="0">
                <a:latin typeface="Verdana"/>
                <a:cs typeface="Verdana"/>
              </a:rPr>
              <a:t>Random</a:t>
            </a:r>
            <a:r>
              <a:rPr sz="2400" spc="5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Forest </a:t>
            </a:r>
            <a:r>
              <a:rPr sz="2400" spc="-25" dirty="0">
                <a:latin typeface="Verdana"/>
                <a:cs typeface="Verdana"/>
              </a:rPr>
              <a:t>SVM</a:t>
            </a:r>
            <a:endParaRPr sz="2400">
              <a:latin typeface="Verdana"/>
              <a:cs typeface="Verdana"/>
            </a:endParaRPr>
          </a:p>
          <a:p>
            <a:pPr marL="240029">
              <a:lnSpc>
                <a:spcPct val="100000"/>
              </a:lnSpc>
              <a:spcBef>
                <a:spcPts val="570"/>
              </a:spcBef>
            </a:pPr>
            <a:r>
              <a:rPr sz="2400" spc="75" dirty="0">
                <a:latin typeface="Verdana"/>
                <a:cs typeface="Verdana"/>
              </a:rPr>
              <a:t>Decision</a:t>
            </a:r>
            <a:r>
              <a:rPr sz="2400" spc="10" dirty="0">
                <a:latin typeface="Verdana"/>
                <a:cs typeface="Verdana"/>
              </a:rPr>
              <a:t> </a:t>
            </a:r>
            <a:r>
              <a:rPr sz="2400" spc="-20" dirty="0">
                <a:latin typeface="Verdana"/>
                <a:cs typeface="Verdana"/>
              </a:rPr>
              <a:t>Tree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75262" y="3629578"/>
              <a:ext cx="123825" cy="1238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75262" y="5172628"/>
              <a:ext cx="123825" cy="123824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3071678" y="3354616"/>
            <a:ext cx="12500610" cy="2597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0500"/>
              </a:lnSpc>
              <a:spcBef>
                <a:spcPts val="100"/>
              </a:spcBef>
            </a:pP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Gradient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Boosting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Regressor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was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Machine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learning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classifier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0" dirty="0">
                <a:solidFill>
                  <a:srgbClr val="FFFFFF"/>
                </a:solidFill>
                <a:latin typeface="Tahoma"/>
                <a:cs typeface="Tahoma"/>
              </a:rPr>
              <a:t>that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was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used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accuracy,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comparison,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prediction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along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20" dirty="0">
                <a:solidFill>
                  <a:srgbClr val="FFFFFF"/>
                </a:solidFill>
                <a:latin typeface="Tahoma"/>
                <a:cs typeface="Tahoma"/>
              </a:rPr>
              <a:t>with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Random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Forest,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SVM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Decision</a:t>
            </a:r>
            <a:r>
              <a:rPr sz="2800" b="1" spc="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Tree.</a:t>
            </a:r>
            <a:endParaRPr sz="2800" dirty="0">
              <a:latin typeface="Tahoma"/>
              <a:cs typeface="Tahoma"/>
            </a:endParaRPr>
          </a:p>
          <a:p>
            <a:pPr marL="12700" marR="17780">
              <a:lnSpc>
                <a:spcPct val="120500"/>
              </a:lnSpc>
            </a:pP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These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three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classifiers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were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trained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on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dataset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b="1" spc="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800" b="1" spc="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comparison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graph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was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plotted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showcase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performance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b="1" spc="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dirty="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sz="2800" b="1" spc="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Tahoma"/>
                <a:cs typeface="Tahoma"/>
              </a:rPr>
              <a:t>models.</a:t>
            </a:r>
            <a:endParaRPr sz="2800" dirty="0">
              <a:latin typeface="Tahoma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077780" y="6859124"/>
            <a:ext cx="10134599" cy="181927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15249" rIns="0" bIns="0" rtlCol="0">
            <a:spAutoFit/>
          </a:bodyPr>
          <a:lstStyle/>
          <a:p>
            <a:pPr marL="3020060">
              <a:lnSpc>
                <a:spcPct val="100000"/>
              </a:lnSpc>
              <a:spcBef>
                <a:spcPts val="100"/>
              </a:spcBef>
            </a:pPr>
            <a:r>
              <a:rPr sz="8000" b="1" spc="185" dirty="0">
                <a:solidFill>
                  <a:srgbClr val="FFFFFF"/>
                </a:solidFill>
                <a:latin typeface="Tahoma"/>
                <a:cs typeface="Tahoma"/>
              </a:rPr>
              <a:t>Experiment</a:t>
            </a:r>
            <a:r>
              <a:rPr sz="8000" b="1" spc="-4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8000" b="1" spc="-10" dirty="0">
                <a:solidFill>
                  <a:srgbClr val="FFFFFF"/>
                </a:solidFill>
                <a:latin typeface="Tahoma"/>
                <a:cs typeface="Tahoma"/>
              </a:rPr>
              <a:t>Results</a:t>
            </a:r>
            <a:endParaRPr sz="8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75262" y="3629578"/>
              <a:ext cx="123825" cy="12382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75262" y="5172628"/>
              <a:ext cx="123825" cy="123824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16000" y="707163"/>
            <a:ext cx="16205200" cy="1547152"/>
          </a:xfrm>
          <a:prstGeom prst="rect">
            <a:avLst/>
          </a:prstGeom>
        </p:spPr>
        <p:txBody>
          <a:bodyPr vert="horz" wrap="square" lIns="0" tIns="315249" rIns="0" bIns="0" rtlCol="0">
            <a:spAutoFit/>
          </a:bodyPr>
          <a:lstStyle/>
          <a:p>
            <a:pPr marL="3020060">
              <a:lnSpc>
                <a:spcPct val="100000"/>
              </a:lnSpc>
              <a:spcBef>
                <a:spcPts val="100"/>
              </a:spcBef>
            </a:pPr>
            <a:r>
              <a:rPr sz="8000" b="1" spc="185" dirty="0" smtClean="0">
                <a:solidFill>
                  <a:srgbClr val="FFFFFF"/>
                </a:solidFill>
                <a:latin typeface="Tahoma"/>
                <a:cs typeface="Tahoma"/>
              </a:rPr>
              <a:t>Experiment</a:t>
            </a:r>
            <a:r>
              <a:rPr lang="en-US" sz="8000" b="1" spc="185" dirty="0" smtClean="0">
                <a:solidFill>
                  <a:srgbClr val="FFFFFF"/>
                </a:solidFill>
                <a:latin typeface="Tahoma"/>
                <a:cs typeface="Tahoma"/>
              </a:rPr>
              <a:t> Output </a:t>
            </a:r>
            <a:endParaRPr sz="8000" dirty="0">
              <a:latin typeface="Tahoma"/>
              <a:cs typeface="Tahoma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24400" y="3314700"/>
            <a:ext cx="8763000" cy="493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646352" y="1028700"/>
              <a:ext cx="14801850" cy="7553325"/>
            </a:xfrm>
            <a:custGeom>
              <a:avLst/>
              <a:gdLst/>
              <a:ahLst/>
              <a:cxnLst/>
              <a:rect l="l" t="t" r="r" b="b"/>
              <a:pathLst>
                <a:path w="14801850" h="7553325">
                  <a:moveTo>
                    <a:pt x="14801848" y="7553324"/>
                  </a:moveTo>
                  <a:lnTo>
                    <a:pt x="0" y="7553324"/>
                  </a:lnTo>
                  <a:lnTo>
                    <a:pt x="0" y="0"/>
                  </a:lnTo>
                  <a:lnTo>
                    <a:pt x="14801848" y="0"/>
                  </a:lnTo>
                  <a:lnTo>
                    <a:pt x="14801848" y="7553324"/>
                  </a:lnTo>
                  <a:close/>
                </a:path>
              </a:pathLst>
            </a:custGeom>
            <a:solidFill>
              <a:srgbClr val="000000">
                <a:alpha val="6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70191" rIns="0" bIns="0" rtlCol="0">
            <a:spAutoFit/>
          </a:bodyPr>
          <a:lstStyle/>
          <a:p>
            <a:pPr marL="6213475">
              <a:lnSpc>
                <a:spcPct val="100000"/>
              </a:lnSpc>
              <a:spcBef>
                <a:spcPts val="90"/>
              </a:spcBef>
            </a:pPr>
            <a:r>
              <a:rPr sz="3700" b="1" spc="300" dirty="0">
                <a:solidFill>
                  <a:srgbClr val="FFFFFF"/>
                </a:solidFill>
                <a:latin typeface="Tahoma"/>
                <a:cs typeface="Tahoma"/>
              </a:rPr>
              <a:t>CONCLUSION</a:t>
            </a:r>
            <a:endParaRPr sz="37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713297" y="2518329"/>
            <a:ext cx="10664190" cy="50514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635" algn="ctr">
              <a:lnSpc>
                <a:spcPct val="122100"/>
              </a:lnSpc>
              <a:spcBef>
                <a:spcPts val="95"/>
              </a:spcBef>
            </a:pPr>
            <a:r>
              <a:rPr sz="3000" spc="145" dirty="0">
                <a:solidFill>
                  <a:srgbClr val="FFFFFF"/>
                </a:solidFill>
                <a:latin typeface="Verdana"/>
                <a:cs typeface="Verdana"/>
              </a:rPr>
              <a:t>Under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study</a:t>
            </a:r>
            <a:r>
              <a:rPr sz="290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2900" spc="3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5" dirty="0">
                <a:solidFill>
                  <a:srgbClr val="FFFFFF"/>
                </a:solidFill>
                <a:latin typeface="Verdana"/>
                <a:cs typeface="Verdana"/>
              </a:rPr>
              <a:t>were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able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5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see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5" dirty="0">
                <a:solidFill>
                  <a:srgbClr val="FFFFFF"/>
                </a:solidFill>
                <a:latin typeface="Verdana"/>
                <a:cs typeface="Verdana"/>
              </a:rPr>
              <a:t>climate 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change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has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significant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75" dirty="0">
                <a:solidFill>
                  <a:srgbClr val="FFFFFF"/>
                </a:solidFill>
                <a:latin typeface="Verdana"/>
                <a:cs typeface="Verdana"/>
              </a:rPr>
              <a:t>impact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40" dirty="0">
                <a:solidFill>
                  <a:srgbClr val="FFFFFF"/>
                </a:solidFill>
                <a:latin typeface="Verdana"/>
                <a:cs typeface="Verdana"/>
              </a:rPr>
              <a:t>crop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yield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95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just 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more</a:t>
            </a:r>
            <a:r>
              <a:rPr sz="300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ways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than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one</a:t>
            </a:r>
            <a:r>
              <a:rPr sz="2900" spc="75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2900" spc="2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75" dirty="0">
                <a:solidFill>
                  <a:srgbClr val="FFFFFF"/>
                </a:solidFill>
                <a:latin typeface="Verdana"/>
                <a:cs typeface="Verdana"/>
              </a:rPr>
              <a:t>impact</a:t>
            </a:r>
            <a:r>
              <a:rPr sz="300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rising 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temperature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45" dirty="0">
                <a:solidFill>
                  <a:srgbClr val="FFFFFF"/>
                </a:solidFill>
                <a:latin typeface="Verdana"/>
                <a:cs typeface="Verdana"/>
              </a:rPr>
              <a:t>food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65" dirty="0">
                <a:solidFill>
                  <a:srgbClr val="FFFFFF"/>
                </a:solidFill>
                <a:latin typeface="Verdana"/>
                <a:cs typeface="Verdana"/>
              </a:rPr>
              <a:t>production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around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35" dirty="0">
                <a:solidFill>
                  <a:srgbClr val="FFFFFF"/>
                </a:solidFill>
                <a:latin typeface="Verdana"/>
                <a:cs typeface="Verdana"/>
              </a:rPr>
              <a:t>world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significant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but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auxiliary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70" dirty="0">
                <a:solidFill>
                  <a:srgbClr val="FFFFFF"/>
                </a:solidFill>
                <a:latin typeface="Verdana"/>
                <a:cs typeface="Verdana"/>
              </a:rPr>
              <a:t>when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75" dirty="0">
                <a:solidFill>
                  <a:srgbClr val="FFFFFF"/>
                </a:solidFill>
                <a:latin typeface="Verdana"/>
                <a:cs typeface="Verdana"/>
              </a:rPr>
              <a:t>compared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3000" spc="95" dirty="0">
                <a:solidFill>
                  <a:srgbClr val="FFFFFF"/>
                </a:solidFill>
                <a:latin typeface="Verdana"/>
                <a:cs typeface="Verdana"/>
              </a:rPr>
              <a:t>other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environmental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Verdana"/>
                <a:cs typeface="Verdana"/>
              </a:rPr>
              <a:t>factors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such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sz="3000" spc="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rainfall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soil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fertility</a:t>
            </a:r>
            <a:r>
              <a:rPr sz="290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2900" spc="3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60" dirty="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study</a:t>
            </a:r>
            <a:r>
              <a:rPr sz="290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2900" spc="3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we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also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saw</a:t>
            </a:r>
            <a:r>
              <a:rPr sz="3000" spc="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70" dirty="0">
                <a:solidFill>
                  <a:srgbClr val="FFFFFF"/>
                </a:solidFill>
                <a:latin typeface="Verdana"/>
                <a:cs typeface="Verdana"/>
              </a:rPr>
              <a:t>linear </a:t>
            </a:r>
            <a:r>
              <a:rPr sz="3000" spc="55" dirty="0">
                <a:solidFill>
                  <a:srgbClr val="FFFFFF"/>
                </a:solidFill>
                <a:latin typeface="Verdana"/>
                <a:cs typeface="Verdana"/>
              </a:rPr>
              <a:t>regression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50" dirty="0">
                <a:solidFill>
                  <a:srgbClr val="FFFFFF"/>
                </a:solidFill>
                <a:latin typeface="Verdana"/>
                <a:cs typeface="Verdana"/>
              </a:rPr>
              <a:t>models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are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less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accurate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at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5" dirty="0">
                <a:solidFill>
                  <a:srgbClr val="FFFFFF"/>
                </a:solidFill>
                <a:latin typeface="Verdana"/>
                <a:cs typeface="Verdana"/>
              </a:rPr>
              <a:t>capturing</a:t>
            </a:r>
            <a:r>
              <a:rPr sz="3000" spc="7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variability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40" dirty="0">
                <a:solidFill>
                  <a:srgbClr val="FFFFFF"/>
                </a:solidFill>
                <a:latin typeface="Verdana"/>
                <a:cs typeface="Verdana"/>
              </a:rPr>
              <a:t>crop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yield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than</a:t>
            </a:r>
            <a:r>
              <a:rPr sz="3000" spc="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linear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5" dirty="0">
                <a:solidFill>
                  <a:srgbClr val="FFFFFF"/>
                </a:solidFill>
                <a:latin typeface="Verdana"/>
                <a:cs typeface="Verdana"/>
              </a:rPr>
              <a:t>models</a:t>
            </a:r>
            <a:r>
              <a:rPr sz="2900" spc="105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29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Words>390</Words>
  <Application>Microsoft Office PowerPoint</Application>
  <PresentationFormat>Custom</PresentationFormat>
  <Paragraphs>36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I M P A C T O F C L I M A T E C H A N G E O N G L O B A L F O O D S U P P L Y</vt:lpstr>
      <vt:lpstr>Discussion Today</vt:lpstr>
      <vt:lpstr>INTRODUCTION</vt:lpstr>
      <vt:lpstr>OBJECTIVE</vt:lpstr>
      <vt:lpstr>Slide 5</vt:lpstr>
      <vt:lpstr>Proposed Methodology</vt:lpstr>
      <vt:lpstr>Experiment Results</vt:lpstr>
      <vt:lpstr>Experiment Output </vt:lpstr>
      <vt:lpstr>CONCLUSION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Blue Dark Professional Food Industry Proposal Mission and Goals Presentation</dc:title>
  <dc:creator>Priyanka Mahawar</dc:creator>
  <cp:keywords>DAExk6yNx2g,BAEMeaFTaW4</cp:keywords>
  <cp:lastModifiedBy>MOHAMMED OWAIS SAYED</cp:lastModifiedBy>
  <cp:revision>4</cp:revision>
  <dcterms:created xsi:type="dcterms:W3CDTF">2023-05-11T11:06:50Z</dcterms:created>
  <dcterms:modified xsi:type="dcterms:W3CDTF">2023-05-13T01:52:57Z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2021-12-04T00:00:00Z</vt:filetime>
  </property>
  <property fmtid="{D5CDD505-2E9C-101B-9397-08002B2CF9AE}" pid="3" name="Creator">
    <vt:lpwstr>Canva</vt:lpwstr>
  </property>
  <property fmtid="{D5CDD505-2E9C-101B-9397-08002B2CF9AE}" pid="4" name="LastSaved">
    <vt:filetime>2023-05-11T00:00:00Z</vt:filetime>
  </property>
  <property fmtid="{D5CDD505-2E9C-101B-9397-08002B2CF9AE}" pid="5" name="Producer">
    <vt:lpwstr>Canva</vt:lpwstr>
  </property>
</Properties>
</file>